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embeddedFont>
    <p:embeddedFont>
      <p:font typeface="Quicksand"/>
      <p:regular r:id="rId28"/>
      <p:bold r:id="rId29"/>
    </p:embeddedFont>
    <p:embeddedFont>
      <p:font typeface="Helvetica Neue"/>
      <p:regular r:id="rId30"/>
      <p:bold r:id="rId31"/>
      <p:italic r:id="rId32"/>
      <p:boldItalic r:id="rId33"/>
    </p:embeddedFont>
  </p:embeddedFontLst>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Quicksand-regular.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icksan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bold.fntdata"/><Relationship Id="rId30" Type="http://schemas.openxmlformats.org/officeDocument/2006/relationships/font" Target="fonts/HelveticaNeue-regular.fntdata"/><Relationship Id="rId11" Type="http://schemas.openxmlformats.org/officeDocument/2006/relationships/slide" Target="slides/slide6.xml"/><Relationship Id="rId33" Type="http://schemas.openxmlformats.org/officeDocument/2006/relationships/font" Target="fonts/HelveticaNeue-boldItalic.fntdata"/><Relationship Id="rId10" Type="http://schemas.openxmlformats.org/officeDocument/2006/relationships/slide" Target="slides/slide5.xml"/><Relationship Id="rId32" Type="http://schemas.openxmlformats.org/officeDocument/2006/relationships/font" Target="fonts/HelveticaNeue-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repaidphonenews.com/2013/01/prepaid-tablet-data-plans-compared.htm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 name="Shape 54"/>
        <p:cNvGrpSpPr/>
        <p:nvPr/>
      </p:nvGrpSpPr>
      <p:grpSpPr>
        <a:xfrm>
          <a:off x="0" y="0"/>
          <a:ext cx="0" cy="0"/>
          <a:chOff x="0" y="0"/>
          <a:chExt cx="0" cy="0"/>
        </a:xfrm>
      </p:grpSpPr>
      <p:sp>
        <p:nvSpPr>
          <p:cNvPr id="55" name="Shape 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 name="Shape 56"/>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John - [Introduce the team…] ”Hi I’m John and we are team Dispatch. My team members are “Annie”, “Stephanie”, and “ Hugh” … We are excited to be here today presenting our IDEA HACK working with the Explorer Program!</a:t>
            </a:r>
          </a:p>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8" name="Shape 1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i="1" lang="en"/>
              <a:t>Stephanie</a:t>
            </a:r>
          </a:p>
          <a:p>
            <a:pPr indent="-298450" lvl="0" marL="457200" rtl="0">
              <a:lnSpc>
                <a:spcPct val="115000"/>
              </a:lnSpc>
              <a:spcBef>
                <a:spcPts val="0"/>
              </a:spcBef>
              <a:buClr>
                <a:schemeClr val="dk1"/>
              </a:buClr>
              <a:buSzPct val="100000"/>
              <a:buChar char="●"/>
            </a:pPr>
            <a:r>
              <a:rPr lang="en">
                <a:solidFill>
                  <a:schemeClr val="dk1"/>
                </a:solidFill>
              </a:rPr>
              <a:t>For investors, this visit gives them an opportunity to be with and learn from the students. They’ll feel involved and be able to truly feel the one-on-one impact, not just blindly donating from behind a screen</a:t>
            </a:r>
          </a:p>
          <a:p>
            <a:pPr indent="-228600" lvl="0" marL="457200" rtl="0">
              <a:lnSpc>
                <a:spcPct val="115000"/>
              </a:lnSpc>
              <a:spcBef>
                <a:spcPts val="0"/>
              </a:spcBef>
              <a:buClr>
                <a:schemeClr val="dk1"/>
              </a:buClr>
              <a:buChar char="●"/>
            </a:pPr>
            <a:r>
              <a:rPr lang="en">
                <a:solidFill>
                  <a:schemeClr val="dk1"/>
                </a:solidFill>
              </a:rPr>
              <a:t>Students giving investors assignments empowers students to take control, give back what they receive, and teach what they have learned. </a:t>
            </a:r>
          </a:p>
          <a:p>
            <a:pPr lvl="0" rtl="0">
              <a:lnSpc>
                <a:spcPct val="115000"/>
              </a:lnSpc>
              <a:spcBef>
                <a:spcPts val="0"/>
              </a:spcBef>
              <a:buNone/>
            </a:pPr>
            <a:r>
              <a:t/>
            </a:r>
            <a:endParaRPr>
              <a:solidFill>
                <a:schemeClr val="dk1"/>
              </a:solidFill>
            </a:endParaRPr>
          </a:p>
          <a:p>
            <a:pPr lvl="0" rtl="0">
              <a:lnSpc>
                <a:spcPct val="115000"/>
              </a:lnSpc>
              <a:spcBef>
                <a:spcPts val="0"/>
              </a:spcBef>
              <a:buNone/>
            </a:pPr>
            <a:r>
              <a:t/>
            </a:r>
            <a:endParaRPr>
              <a:solidFill>
                <a:schemeClr val="dk1"/>
              </a:solidFill>
            </a:endParaRPr>
          </a:p>
          <a:p>
            <a:pPr lvl="0" rtl="0">
              <a:lnSpc>
                <a:spcPct val="115000"/>
              </a:lnSpc>
              <a:spcBef>
                <a:spcPts val="0"/>
              </a:spcBef>
              <a:buNone/>
            </a:pPr>
            <a:r>
              <a:t/>
            </a:r>
            <a:endParaRPr>
              <a:solidFill>
                <a:schemeClr val="dk1"/>
              </a:solidFill>
            </a:endParaRPr>
          </a:p>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5" name="Shape 115"/>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i="1" lang="en"/>
              <a:t>Stephanie</a:t>
            </a:r>
          </a:p>
          <a:p>
            <a:pPr indent="-298450" lvl="0" marL="457200" rtl="0">
              <a:lnSpc>
                <a:spcPct val="115000"/>
              </a:lnSpc>
              <a:spcBef>
                <a:spcPts val="0"/>
              </a:spcBef>
              <a:buClr>
                <a:schemeClr val="dk1"/>
              </a:buClr>
              <a:buSzPct val="100000"/>
              <a:buChar char="●"/>
            </a:pPr>
            <a:r>
              <a:rPr lang="en">
                <a:solidFill>
                  <a:schemeClr val="dk1"/>
                </a:solidFill>
              </a:rPr>
              <a:t>Students will create postcards from the pictures they took on their mentor visit day with an investor and send it to them. </a:t>
            </a:r>
          </a:p>
          <a:p>
            <a:pPr indent="-228600" lvl="0" marL="457200" rtl="0">
              <a:lnSpc>
                <a:spcPct val="115000"/>
              </a:lnSpc>
              <a:spcBef>
                <a:spcPts val="0"/>
              </a:spcBef>
              <a:buClr>
                <a:schemeClr val="dk1"/>
              </a:buClr>
              <a:buChar char="●"/>
            </a:pPr>
            <a:r>
              <a:rPr lang="en">
                <a:solidFill>
                  <a:schemeClr val="dk1"/>
                </a:solidFill>
              </a:rPr>
              <a:t>By sharing their work with their mentor/investors, students will feel empowered and a sense of pride</a:t>
            </a:r>
          </a:p>
          <a:p>
            <a:pPr indent="-228600" lvl="0" marL="457200" rtl="0">
              <a:lnSpc>
                <a:spcPct val="115000"/>
              </a:lnSpc>
              <a:spcBef>
                <a:spcPts val="0"/>
              </a:spcBef>
              <a:buClr>
                <a:schemeClr val="dk1"/>
              </a:buClr>
              <a:buChar char="●"/>
            </a:pPr>
            <a:r>
              <a:rPr lang="en">
                <a:solidFill>
                  <a:schemeClr val="dk1"/>
                </a:solidFill>
              </a:rPr>
              <a:t>Investors can put postcards up in their home or office for people to see and also pass along postcards or send them to people they think might be interested in investing/donating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9" name="Shape 139"/>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i="1" lang="en"/>
              <a:t>Stephanie</a:t>
            </a:r>
          </a:p>
          <a:p>
            <a:pPr rtl="0">
              <a:spcBef>
                <a:spcPts val="0"/>
              </a:spcBef>
              <a:buNone/>
            </a:pPr>
            <a:r>
              <a:rPr lang="en"/>
              <a:t>How it all comes together: </a:t>
            </a:r>
          </a:p>
          <a:p>
            <a:pPr indent="-228600" lvl="0" marL="457200" rtl="0">
              <a:spcBef>
                <a:spcPts val="0"/>
              </a:spcBef>
              <a:buChar char="-"/>
            </a:pPr>
            <a:r>
              <a:rPr lang="en"/>
              <a:t>Ultimately, this comes together to build an ecosystem that connects these different parties,</a:t>
            </a:r>
          </a:p>
          <a:p>
            <a:pPr indent="-228600" lvl="0" marL="457200" rtl="0">
              <a:spcBef>
                <a:spcPts val="0"/>
              </a:spcBef>
              <a:buChar char="-"/>
            </a:pPr>
            <a:r>
              <a:rPr lang="en"/>
              <a:t>solves the problem of knowing &amp; understanding what the students are doing outside of the classroom,</a:t>
            </a:r>
          </a:p>
          <a:p>
            <a:pPr indent="-228600" lvl="0" marL="457200" rtl="0">
              <a:spcBef>
                <a:spcPts val="0"/>
              </a:spcBef>
              <a:buChar char="-"/>
            </a:pPr>
            <a:r>
              <a:rPr lang="en"/>
              <a:t>and...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4" name="Shape 14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and creates a pedagogy built around collaboration.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9" name="Shape 14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8" name="Shape 158"/>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Here we have a table of the hardware and software costs, the largest purchase being the FlashAir, Wifi enabled cards. This does get close to the limit of the proposed budge, but</a:t>
            </a:r>
          </a:p>
          <a:p>
            <a:pPr rtl="0">
              <a:spcBef>
                <a:spcPts val="0"/>
              </a:spcBef>
              <a:buNone/>
            </a:pPr>
            <a:r>
              <a:rPr lang="en"/>
              <a:t>This cost doesn’t include the various discounts for educators offered by T-Mobile and other carriers.</a:t>
            </a:r>
          </a:p>
          <a:p>
            <a:pPr rtl="0">
              <a:spcBef>
                <a:spcPts val="0"/>
              </a:spcBef>
              <a:buNone/>
            </a:pPr>
            <a:r>
              <a:t/>
            </a:r>
            <a:endParaRPr/>
          </a:p>
          <a:p>
            <a:pPr rtl="0">
              <a:spcBef>
                <a:spcPts val="0"/>
              </a:spcBef>
              <a:buNone/>
            </a:pPr>
            <a:r>
              <a:t/>
            </a:r>
            <a:endParaRPr/>
          </a:p>
          <a:p>
            <a:pPr rtl="0">
              <a:spcBef>
                <a:spcPts val="0"/>
              </a:spcBef>
              <a:buNone/>
            </a:pPr>
            <a:r>
              <a:rPr lang="en"/>
              <a:t>Link to data plan cost: </a:t>
            </a:r>
          </a:p>
          <a:p>
            <a:pPr>
              <a:spcBef>
                <a:spcPts val="0"/>
              </a:spcBef>
              <a:buNone/>
            </a:pPr>
            <a:r>
              <a:rPr lang="en" u="sng">
                <a:solidFill>
                  <a:schemeClr val="hlink"/>
                </a:solidFill>
                <a:hlinkClick r:id="rId2"/>
              </a:rPr>
              <a:t>http://www.prepaidphonenews.com/2013/01/prepaid-tablet-data-plans-compared.html</a:t>
            </a:r>
            <a:r>
              <a:rPr lang="en"/>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3" name="Shape 1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0" name="Shape 17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We have identified small, actionable steps that take into account the time needed to build a curriculum based around this technology.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6" name="Shape 17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sz="1150">
                <a:solidFill>
                  <a:srgbClr val="222222"/>
                </a:solidFill>
              </a:rPr>
              <a:t>Moving forward,</a:t>
            </a:r>
          </a:p>
          <a:p>
            <a:pPr lvl="0" rtl="0">
              <a:spcBef>
                <a:spcPts val="0"/>
              </a:spcBef>
              <a:buClr>
                <a:schemeClr val="dk1"/>
              </a:buClr>
              <a:buFont typeface="Arial"/>
              <a:buNone/>
            </a:pPr>
            <a:r>
              <a:t/>
            </a:r>
            <a:endParaRPr sz="1150">
              <a:solidFill>
                <a:srgbClr val="222222"/>
              </a:solidFill>
            </a:endParaRPr>
          </a:p>
          <a:p>
            <a:pPr rtl="0">
              <a:spcBef>
                <a:spcPts val="0"/>
              </a:spcBef>
              <a:buNone/>
            </a:pPr>
            <a:r>
              <a:rPr lang="en"/>
              <a:t>Raspberry Pi, and other microcontrollers in recent years are being introduced into schools, to program to do whatever you want. It can control lights, connect to sensors that are sensitive to light, humidity, and is extremely expandable. In the arts, this means being able to produce interactive installations, which may open up future curriculums for explorers.</a:t>
            </a:r>
          </a:p>
          <a:p>
            <a:pPr rtl="0">
              <a:spcBef>
                <a:spcPts val="0"/>
              </a:spcBef>
              <a:buNone/>
            </a:pPr>
            <a:r>
              <a:t/>
            </a:r>
            <a:endParaRPr/>
          </a:p>
          <a:p>
            <a:pPr lvl="0" rtl="0">
              <a:spcBef>
                <a:spcPts val="0"/>
              </a:spcBef>
              <a:buNone/>
            </a:pPr>
            <a:r>
              <a:rPr lang="en" sz="1150">
                <a:solidFill>
                  <a:srgbClr val="222222"/>
                </a:solidFill>
              </a:rPr>
              <a:t>I know from my own experience through Gallery37, a similar extracurricular arts program, that these tools increase classroom engagement, opens up the philosophy that we are in control of our digital futures, and fosters proud ownership over the technology and puts control into the explorers hands..</a:t>
            </a:r>
          </a:p>
          <a:p>
            <a:pPr lvl="0" rtl="0">
              <a:spcBef>
                <a:spcPts val="0"/>
              </a:spcBef>
              <a:buClr>
                <a:schemeClr val="dk1"/>
              </a:buClr>
              <a:buFont typeface="Arial"/>
              <a:buNone/>
            </a:pPr>
            <a:r>
              <a:t/>
            </a:r>
            <a:endParaRPr sz="1150">
              <a:solidFill>
                <a:srgbClr val="222222"/>
              </a:solidFill>
            </a:endParaRPr>
          </a:p>
          <a:p>
            <a:pPr lvl="0" rtl="0">
              <a:spcBef>
                <a:spcPts val="0"/>
              </a:spcBef>
              <a:buClr>
                <a:schemeClr val="dk1"/>
              </a:buClr>
              <a:buSzPct val="91666"/>
              <a:buFont typeface="Arial"/>
              <a:buNone/>
            </a:pPr>
            <a:r>
              <a:rPr lang="en" sz="1150">
                <a:solidFill>
                  <a:srgbClr val="222222"/>
                </a:solidFill>
              </a:rPr>
              <a:t>Using Raspberry Pis in a classroom can offer different ways of teaching and learning. It opens up the possibility of seeing computing more as accessible and fun.</a:t>
            </a:r>
          </a:p>
          <a:p>
            <a:pPr rtl="0">
              <a:spcBef>
                <a:spcPts val="0"/>
              </a:spcBef>
              <a:buNone/>
            </a:pPr>
            <a:r>
              <a:t/>
            </a:r>
            <a:endParaRPr/>
          </a:p>
          <a:p>
            <a:pPr rtl="0">
              <a:spcBef>
                <a:spcPts val="0"/>
              </a:spcBef>
              <a:buNone/>
            </a:pPr>
            <a:r>
              <a:rPr lang="en"/>
              <a:t>We propose using the Rasp Pi to create Wifi Hubs and create resources that allow students to upload images remotely. Moving forward, we believe in empowering the students with the tools to build upon, and introducing explorers to hardware, programming, and the development tools useful in today’s tech career world.</a:t>
            </a:r>
          </a:p>
          <a:p>
            <a:pPr rtl="0">
              <a:spcBef>
                <a:spcPts val="0"/>
              </a:spcBef>
              <a:buNone/>
            </a:pPr>
            <a:r>
              <a:t/>
            </a:r>
            <a:endParaRPr/>
          </a:p>
          <a:p>
            <a:pPr rtl="0">
              <a:spcBef>
                <a:spcPts val="0"/>
              </a:spcBef>
              <a:buNone/>
            </a:pPr>
            <a:r>
              <a:rPr lang="en"/>
              <a:t>We believe in the integration of the arts into the STEM fields, turning STEM, into STEAM.</a:t>
            </a:r>
          </a:p>
          <a:p>
            <a:pPr>
              <a:spcBef>
                <a:spcPts val="0"/>
              </a:spcBef>
              <a:buNone/>
            </a:pPr>
            <a:r>
              <a:t/>
            </a:r>
            <a:endParaRPr sz="1150">
              <a:solidFill>
                <a:srgbClr val="222222"/>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1" name="Shape 18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t>These tools empower students to take leadership and collaboration into their daily lives,</a:t>
            </a:r>
          </a:p>
          <a:p>
            <a:pPr lvl="0" rtl="0">
              <a:spcBef>
                <a:spcPts val="0"/>
              </a:spcBef>
              <a:buClr>
                <a:schemeClr val="dk1"/>
              </a:buClr>
              <a:buSzPct val="100000"/>
              <a:buFont typeface="Arial"/>
              <a:buNone/>
            </a:pPr>
            <a:r>
              <a:rPr lang="en"/>
              <a:t>in and out of the classroom.</a:t>
            </a:r>
          </a:p>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2" name="Shape 6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lnSpc>
                <a:spcPct val="115000"/>
              </a:lnSpc>
              <a:spcBef>
                <a:spcPts val="0"/>
              </a:spcBef>
              <a:spcAft>
                <a:spcPts val="1600"/>
              </a:spcAft>
              <a:buClr>
                <a:schemeClr val="dk1"/>
              </a:buClr>
              <a:buSzPct val="100000"/>
              <a:buFont typeface="Arial"/>
              <a:buNone/>
            </a:pPr>
            <a:r>
              <a:rPr lang="en"/>
              <a:t>John - The Explorer Program has a clear mission and has already accomplished a great deal in a short period of time but as with any “StartUp” its growth will face successes along with challenges that need to be solved … we (look at acknowledge team) are here today to address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0" name="Shape 19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Our solution allows our explorers to collaborate directly with the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 name="Shape 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spcAft>
                <a:spcPts val="1600"/>
              </a:spcAft>
              <a:buClr>
                <a:schemeClr val="dk1"/>
              </a:buClr>
              <a:buSzPct val="91666"/>
              <a:buFont typeface="Arial"/>
              <a:buNone/>
            </a:pPr>
            <a:r>
              <a:rPr lang="en" sz="1200">
                <a:solidFill>
                  <a:schemeClr val="dk2"/>
                </a:solidFill>
              </a:rPr>
              <a:t>John - </a:t>
            </a:r>
            <a:r>
              <a:rPr lang="en">
                <a:solidFill>
                  <a:schemeClr val="dk1"/>
                </a:solidFill>
              </a:rPr>
              <a:t>Finding a seamless way to connect groups is a problem all organizations face BUT every situation is unique and in early stages resources can be limited … in the Explorers case: students may have limited access to computers, smart phones and wifi, growing organizations have to budget, in this case we are limited to $500 and as a one year old program experimentation is needed to find the perfect balance - we believe that the following slides are a solution for the Explorer program’s “Big Question”</a:t>
            </a:r>
          </a:p>
          <a:p>
            <a:pPr lvl="0" rtl="0">
              <a:lnSpc>
                <a:spcPct val="115000"/>
              </a:lnSpc>
              <a:spcBef>
                <a:spcPts val="0"/>
              </a:spcBef>
              <a:spcAft>
                <a:spcPts val="1600"/>
              </a:spcAft>
              <a:buClr>
                <a:schemeClr val="dk1"/>
              </a:buClr>
              <a:buSzPct val="91666"/>
              <a:buFont typeface="Arial"/>
              <a:buNone/>
            </a:pPr>
            <a:r>
              <a:rPr lang="en" sz="1200">
                <a:solidFill>
                  <a:schemeClr val="dk2"/>
                </a:solidFill>
              </a:rPr>
              <a:t>As Julius said “in order to move mountains, start with the smallest rocks” and we hope this presentation will “Provided a road map” to solve the problem starting with “small actionable steps” ... </a:t>
            </a:r>
            <a:r>
              <a:rPr lang="en">
                <a:solidFill>
                  <a:schemeClr val="dk1"/>
                </a:solidFill>
              </a:rPr>
              <a:t>“Annie” is going to to talk about “Our Solution”</a:t>
            </a:r>
          </a:p>
          <a:p>
            <a:pPr lvl="0" rtl="0">
              <a:lnSpc>
                <a:spcPct val="115000"/>
              </a:lnSpc>
              <a:spcBef>
                <a:spcPts val="0"/>
              </a:spcBef>
              <a:spcAft>
                <a:spcPts val="1600"/>
              </a:spcAft>
              <a:buClr>
                <a:schemeClr val="dk1"/>
              </a:buClr>
              <a:buFont typeface="Arial"/>
              <a:buNone/>
            </a:pPr>
            <a:r>
              <a:t/>
            </a:r>
            <a:endParaRPr sz="1200">
              <a:solidFill>
                <a:schemeClr val="dk2"/>
              </a:solidFill>
            </a:endParaRPr>
          </a:p>
          <a:p>
            <a:pPr lvl="0" rtl="0">
              <a:lnSpc>
                <a:spcPct val="115000"/>
              </a:lnSpc>
              <a:spcBef>
                <a:spcPts val="0"/>
              </a:spcBef>
              <a:spcAft>
                <a:spcPts val="1600"/>
              </a:spcAft>
              <a:buClr>
                <a:schemeClr val="dk1"/>
              </a:buClr>
              <a:buFont typeface="Arial"/>
              <a:buNone/>
            </a:pPr>
            <a:r>
              <a:t/>
            </a:r>
            <a:endParaRPr sz="1200">
              <a:solidFill>
                <a:schemeClr val="dk2"/>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3" name="Shape 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Create a portal as a central location for news, announcements, and story sharing accessible by mentors, parents and investors. And then give the explorers the ability to upload photos in real time. How can we do that?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9" name="Shape 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spcAft>
                <a:spcPts val="1600"/>
              </a:spcAft>
              <a:buClr>
                <a:schemeClr val="dk1"/>
              </a:buClr>
              <a:buSzPct val="91666"/>
              <a:buFont typeface="Arial"/>
              <a:buNone/>
            </a:pPr>
            <a:r>
              <a:rPr lang="en" sz="1200">
                <a:latin typeface="Helvetica Neue"/>
                <a:ea typeface="Helvetica Neue"/>
                <a:cs typeface="Helvetica Neue"/>
                <a:sym typeface="Helvetica Neue"/>
              </a:rPr>
              <a:t>Wifi enabled memory cards. These enable students to upload images to the internet without the use of a computer, tablet or smartphone. Works with the camera you already own. Creates its own wifi. and allows for on the spot editing and sharing.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6" name="Shape 86"/>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The second piece of this is purchasing 1 or 2 mobile hotspots to make sure explorers have access to internet. </a:t>
            </a:r>
          </a:p>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1" name="Shape 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Students with the dispatcher role, which will change week to week, will take home these mobile hotspots for individual use, but also to encourage group meetups within the neighborhood. This role serves as another opportunity for an explorer to act as a leader within their community.</a:t>
            </a:r>
          </a:p>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6" name="Shape 9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Using the hot spot, Images are uploaded to the portal giving others direct and immediate access. Which brings us to our secondary challenge...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1" name="Shape 101"/>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Stephanie</a:t>
            </a:r>
          </a:p>
          <a:p>
            <a:pPr indent="-298450" lvl="1" marL="914400" rtl="0">
              <a:lnSpc>
                <a:spcPct val="115000"/>
              </a:lnSpc>
              <a:spcBef>
                <a:spcPts val="0"/>
              </a:spcBef>
              <a:spcAft>
                <a:spcPts val="1600"/>
              </a:spcAft>
              <a:buClr>
                <a:schemeClr val="dk2"/>
              </a:buClr>
              <a:buSzPct val="100000"/>
              <a:buChar char="○"/>
            </a:pPr>
            <a:r>
              <a:rPr lang="en">
                <a:solidFill>
                  <a:schemeClr val="dk2"/>
                </a:solidFill>
              </a:rPr>
              <a:t>Currently, </a:t>
            </a:r>
            <a:r>
              <a:rPr lang="en">
                <a:solidFill>
                  <a:schemeClr val="dk1"/>
                </a:solidFill>
              </a:rPr>
              <a:t>investors get bi-weekly updates via email. Some read them, others don’t.</a:t>
            </a:r>
          </a:p>
          <a:p>
            <a:pPr indent="-298450" lvl="1" marL="914400" rtl="0">
              <a:lnSpc>
                <a:spcPct val="115000"/>
              </a:lnSpc>
              <a:spcBef>
                <a:spcPts val="0"/>
              </a:spcBef>
              <a:spcAft>
                <a:spcPts val="1600"/>
              </a:spcAft>
              <a:buClr>
                <a:schemeClr val="dk2"/>
              </a:buClr>
              <a:buSzPct val="100000"/>
              <a:buChar char="○"/>
            </a:pPr>
            <a:r>
              <a:rPr lang="en">
                <a:solidFill>
                  <a:schemeClr val="dk1"/>
                </a:solidFill>
              </a:rPr>
              <a:t>And, the Explorer Program does not yet have a coordinated marketing model that will entice investors to want to get involved further outside of capital support.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311708" y="744575"/>
            <a:ext cx="8520599" cy="2052599"/>
          </a:xfrm>
          <a:prstGeom prst="rect">
            <a:avLst/>
          </a:prstGeom>
        </p:spPr>
        <p:txBody>
          <a:bodyPr anchorCtr="0" anchor="b" bIns="91425" lIns="91425" rIns="91425" tIns="91425"/>
          <a:lstStyle>
            <a:lvl1pPr algn="ctr">
              <a:spcBef>
                <a:spcPts val="0"/>
              </a:spcBef>
              <a:buSzPct val="100000"/>
              <a:defRPr sz="5200"/>
            </a:lvl1pPr>
            <a:lvl2pPr algn="ctr">
              <a:spcBef>
                <a:spcPts val="0"/>
              </a:spcBef>
              <a:buSzPct val="100000"/>
              <a:defRPr sz="5200"/>
            </a:lvl2pPr>
            <a:lvl3pPr algn="ctr">
              <a:spcBef>
                <a:spcPts val="0"/>
              </a:spcBef>
              <a:buSzPct val="100000"/>
              <a:defRPr sz="5200"/>
            </a:lvl3pPr>
            <a:lvl4pPr algn="ctr">
              <a:spcBef>
                <a:spcPts val="0"/>
              </a:spcBef>
              <a:buSzPct val="100000"/>
              <a:defRPr sz="5200"/>
            </a:lvl4pPr>
            <a:lvl5pPr algn="ctr">
              <a:spcBef>
                <a:spcPts val="0"/>
              </a:spcBef>
              <a:buSzPct val="100000"/>
              <a:defRPr sz="5200"/>
            </a:lvl5pPr>
            <a:lvl6pPr algn="ctr">
              <a:spcBef>
                <a:spcPts val="0"/>
              </a:spcBef>
              <a:buSzPct val="100000"/>
              <a:defRPr sz="5200"/>
            </a:lvl6pPr>
            <a:lvl7pPr algn="ctr">
              <a:spcBef>
                <a:spcPts val="0"/>
              </a:spcBef>
              <a:buSzPct val="100000"/>
              <a:defRPr sz="5200"/>
            </a:lvl7pPr>
            <a:lvl8pPr algn="ctr">
              <a:spcBef>
                <a:spcPts val="0"/>
              </a:spcBef>
              <a:buSzPct val="100000"/>
              <a:defRPr sz="5200"/>
            </a:lvl8pPr>
            <a:lvl9pPr algn="ctr">
              <a:spcBef>
                <a:spcPts val="0"/>
              </a:spcBef>
              <a:buSzPct val="100000"/>
              <a:defRPr sz="5200"/>
            </a:lvl9pPr>
          </a:lstStyle>
          <a:p/>
        </p:txBody>
      </p:sp>
      <p:sp>
        <p:nvSpPr>
          <p:cNvPr id="10" name="Shape 10"/>
          <p:cNvSpPr txBox="1"/>
          <p:nvPr>
            <p:ph idx="1" type="subTitle"/>
          </p:nvPr>
        </p:nvSpPr>
        <p:spPr>
          <a:xfrm>
            <a:off x="311700" y="2834125"/>
            <a:ext cx="8520599" cy="792600"/>
          </a:xfrm>
          <a:prstGeom prst="rect">
            <a:avLst/>
          </a:prstGeom>
        </p:spPr>
        <p:txBody>
          <a:bodyPr anchorCtr="0" anchor="t" bIns="91425" lIns="91425" rIns="91425" tIns="91425"/>
          <a:lstStyle>
            <a:lvl1pPr algn="ctr">
              <a:lnSpc>
                <a:spcPct val="100000"/>
              </a:lnSpc>
              <a:spcBef>
                <a:spcPts val="0"/>
              </a:spcBef>
              <a:spcAft>
                <a:spcPts val="0"/>
              </a:spcAft>
              <a:buSzPct val="100000"/>
              <a:buNone/>
              <a:defRPr sz="2800"/>
            </a:lvl1pPr>
            <a:lvl2pPr algn="ctr">
              <a:lnSpc>
                <a:spcPct val="100000"/>
              </a:lnSpc>
              <a:spcBef>
                <a:spcPts val="0"/>
              </a:spcBef>
              <a:spcAft>
                <a:spcPts val="0"/>
              </a:spcAft>
              <a:buSzPct val="100000"/>
              <a:buNone/>
              <a:defRPr sz="2800"/>
            </a:lvl2pPr>
            <a:lvl3pPr algn="ctr">
              <a:lnSpc>
                <a:spcPct val="100000"/>
              </a:lnSpc>
              <a:spcBef>
                <a:spcPts val="0"/>
              </a:spcBef>
              <a:spcAft>
                <a:spcPts val="0"/>
              </a:spcAft>
              <a:buSzPct val="100000"/>
              <a:buNone/>
              <a:defRPr sz="2800"/>
            </a:lvl3pPr>
            <a:lvl4pPr algn="ctr">
              <a:lnSpc>
                <a:spcPct val="100000"/>
              </a:lnSpc>
              <a:spcBef>
                <a:spcPts val="0"/>
              </a:spcBef>
              <a:spcAft>
                <a:spcPts val="0"/>
              </a:spcAft>
              <a:buSzPct val="100000"/>
              <a:buNone/>
              <a:defRPr sz="2800"/>
            </a:lvl4pPr>
            <a:lvl5pPr algn="ctr">
              <a:lnSpc>
                <a:spcPct val="100000"/>
              </a:lnSpc>
              <a:spcBef>
                <a:spcPts val="0"/>
              </a:spcBef>
              <a:spcAft>
                <a:spcPts val="0"/>
              </a:spcAft>
              <a:buSzPct val="100000"/>
              <a:buNone/>
              <a:defRPr sz="2800"/>
            </a:lvl5pPr>
            <a:lvl6pPr algn="ctr">
              <a:lnSpc>
                <a:spcPct val="100000"/>
              </a:lnSpc>
              <a:spcBef>
                <a:spcPts val="0"/>
              </a:spcBef>
              <a:spcAft>
                <a:spcPts val="0"/>
              </a:spcAft>
              <a:buSzPct val="100000"/>
              <a:buNone/>
              <a:defRPr sz="2800"/>
            </a:lvl6pPr>
            <a:lvl7pPr algn="ctr">
              <a:lnSpc>
                <a:spcPct val="100000"/>
              </a:lnSpc>
              <a:spcBef>
                <a:spcPts val="0"/>
              </a:spcBef>
              <a:spcAft>
                <a:spcPts val="0"/>
              </a:spcAft>
              <a:buSzPct val="100000"/>
              <a:buNone/>
              <a:defRPr sz="2800"/>
            </a:lvl7pPr>
            <a:lvl8pPr algn="ctr">
              <a:lnSpc>
                <a:spcPct val="100000"/>
              </a:lnSpc>
              <a:spcBef>
                <a:spcPts val="0"/>
              </a:spcBef>
              <a:spcAft>
                <a:spcPts val="0"/>
              </a:spcAft>
              <a:buSzPct val="100000"/>
              <a:buNone/>
              <a:defRPr sz="2800"/>
            </a:lvl8pPr>
            <a:lvl9pPr algn="ctr">
              <a:lnSpc>
                <a:spcPct val="100000"/>
              </a:lnSpc>
              <a:spcBef>
                <a:spcPts val="0"/>
              </a:spcBef>
              <a:spcAft>
                <a:spcPts val="0"/>
              </a:spcAft>
              <a:buSzPct val="100000"/>
              <a:buNone/>
              <a:defRPr sz="2800"/>
            </a:lvl9pPr>
          </a:lstStyle>
          <a:p/>
        </p:txBody>
      </p:sp>
      <p:sp>
        <p:nvSpPr>
          <p:cNvPr id="11" name="Shape 11"/>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3" name="Shape 43"/>
        <p:cNvGrpSpPr/>
        <p:nvPr/>
      </p:nvGrpSpPr>
      <p:grpSpPr>
        <a:xfrm>
          <a:off x="0" y="0"/>
          <a:ext cx="0" cy="0"/>
          <a:chOff x="0" y="0"/>
          <a:chExt cx="0" cy="0"/>
        </a:xfrm>
      </p:grpSpPr>
      <p:sp>
        <p:nvSpPr>
          <p:cNvPr id="44" name="Shape 44"/>
          <p:cNvSpPr txBox="1"/>
          <p:nvPr>
            <p:ph type="title"/>
          </p:nvPr>
        </p:nvSpPr>
        <p:spPr>
          <a:xfrm>
            <a:off x="311700" y="1106125"/>
            <a:ext cx="8520599" cy="1963500"/>
          </a:xfrm>
          <a:prstGeom prst="rect">
            <a:avLst/>
          </a:prstGeom>
        </p:spPr>
        <p:txBody>
          <a:bodyPr anchorCtr="0" anchor="b" bIns="91425" lIns="91425" rIns="91425" tIns="91425"/>
          <a:lstStyle>
            <a:lvl1pPr algn="ctr">
              <a:spcBef>
                <a:spcPts val="0"/>
              </a:spcBef>
              <a:buSzPct val="100000"/>
              <a:defRPr sz="12000"/>
            </a:lvl1pPr>
            <a:lvl2pPr algn="ctr">
              <a:spcBef>
                <a:spcPts val="0"/>
              </a:spcBef>
              <a:buSzPct val="100000"/>
              <a:defRPr sz="12000"/>
            </a:lvl2pPr>
            <a:lvl3pPr algn="ctr">
              <a:spcBef>
                <a:spcPts val="0"/>
              </a:spcBef>
              <a:buSzPct val="100000"/>
              <a:defRPr sz="12000"/>
            </a:lvl3pPr>
            <a:lvl4pPr algn="ctr">
              <a:spcBef>
                <a:spcPts val="0"/>
              </a:spcBef>
              <a:buSzPct val="100000"/>
              <a:defRPr sz="12000"/>
            </a:lvl4pPr>
            <a:lvl5pPr algn="ctr">
              <a:spcBef>
                <a:spcPts val="0"/>
              </a:spcBef>
              <a:buSzPct val="100000"/>
              <a:defRPr sz="12000"/>
            </a:lvl5pPr>
            <a:lvl6pPr algn="ctr">
              <a:spcBef>
                <a:spcPts val="0"/>
              </a:spcBef>
              <a:buSzPct val="100000"/>
              <a:defRPr sz="12000"/>
            </a:lvl6pPr>
            <a:lvl7pPr algn="ctr">
              <a:spcBef>
                <a:spcPts val="0"/>
              </a:spcBef>
              <a:buSzPct val="100000"/>
              <a:defRPr sz="12000"/>
            </a:lvl7pPr>
            <a:lvl8pPr algn="ctr">
              <a:spcBef>
                <a:spcPts val="0"/>
              </a:spcBef>
              <a:buSzPct val="100000"/>
              <a:defRPr sz="12000"/>
            </a:lvl8pPr>
            <a:lvl9pPr algn="ctr">
              <a:spcBef>
                <a:spcPts val="0"/>
              </a:spcBef>
              <a:buSzPct val="100000"/>
              <a:defRPr sz="12000"/>
            </a:lvl9pPr>
          </a:lstStyle>
          <a:p/>
        </p:txBody>
      </p:sp>
      <p:sp>
        <p:nvSpPr>
          <p:cNvPr id="45" name="Shape 45"/>
          <p:cNvSpPr txBox="1"/>
          <p:nvPr>
            <p:ph idx="1" type="body"/>
          </p:nvPr>
        </p:nvSpPr>
        <p:spPr>
          <a:xfrm>
            <a:off x="311700" y="3152225"/>
            <a:ext cx="8520599" cy="1300800"/>
          </a:xfrm>
          <a:prstGeom prst="rect">
            <a:avLst/>
          </a:prstGeom>
        </p:spPr>
        <p:txBody>
          <a:bodyPr anchorCtr="0" anchor="t" bIns="91425" lIns="91425" rIns="91425" tIns="91425"/>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p:txBody>
      </p:sp>
      <p:sp>
        <p:nvSpPr>
          <p:cNvPr id="46" name="Shape 46"/>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7" name="Shape 47"/>
        <p:cNvGrpSpPr/>
        <p:nvPr/>
      </p:nvGrpSpPr>
      <p:grpSpPr>
        <a:xfrm>
          <a:off x="0" y="0"/>
          <a:ext cx="0" cy="0"/>
          <a:chOff x="0" y="0"/>
          <a:chExt cx="0" cy="0"/>
        </a:xfrm>
      </p:grpSpPr>
      <p:sp>
        <p:nvSpPr>
          <p:cNvPr id="48" name="Shape 48"/>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title">
    <p:spTree>
      <p:nvGrpSpPr>
        <p:cNvPr id="12" name="Shape 12"/>
        <p:cNvGrpSpPr/>
        <p:nvPr/>
      </p:nvGrpSpPr>
      <p:grpSpPr>
        <a:xfrm>
          <a:off x="0" y="0"/>
          <a:ext cx="0" cy="0"/>
          <a:chOff x="0" y="0"/>
          <a:chExt cx="0" cy="0"/>
        </a:xfrm>
      </p:grpSpPr>
      <p:sp>
        <p:nvSpPr>
          <p:cNvPr id="13" name="Shape 13"/>
          <p:cNvSpPr txBox="1"/>
          <p:nvPr>
            <p:ph type="title"/>
          </p:nvPr>
        </p:nvSpPr>
        <p:spPr>
          <a:xfrm>
            <a:off x="311700" y="2150850"/>
            <a:ext cx="8520599" cy="841800"/>
          </a:xfrm>
          <a:prstGeom prst="rect">
            <a:avLst/>
          </a:prstGeom>
        </p:spPr>
        <p:txBody>
          <a:bodyPr anchorCtr="0" anchor="ctr" bIns="91425" lIns="91425" rIns="91425" tIns="91425"/>
          <a:lstStyle>
            <a:lvl1pPr algn="ctr">
              <a:spcBef>
                <a:spcPts val="0"/>
              </a:spcBef>
              <a:buSzPct val="100000"/>
              <a:defRPr sz="3600"/>
            </a:lvl1pPr>
            <a:lvl2pPr algn="ctr">
              <a:spcBef>
                <a:spcPts val="0"/>
              </a:spcBef>
              <a:buSzPct val="100000"/>
              <a:defRPr sz="3600"/>
            </a:lvl2pPr>
            <a:lvl3pPr algn="ctr">
              <a:spcBef>
                <a:spcPts val="0"/>
              </a:spcBef>
              <a:buSzPct val="100000"/>
              <a:defRPr sz="3600"/>
            </a:lvl3pPr>
            <a:lvl4pPr algn="ctr">
              <a:spcBef>
                <a:spcPts val="0"/>
              </a:spcBef>
              <a:buSzPct val="100000"/>
              <a:defRPr sz="3600"/>
            </a:lvl4pPr>
            <a:lvl5pPr algn="ctr">
              <a:spcBef>
                <a:spcPts val="0"/>
              </a:spcBef>
              <a:buSzPct val="100000"/>
              <a:defRPr sz="3600"/>
            </a:lvl5pPr>
            <a:lvl6pPr algn="ctr">
              <a:spcBef>
                <a:spcPts val="0"/>
              </a:spcBef>
              <a:buSzPct val="100000"/>
              <a:defRPr sz="3600"/>
            </a:lvl6pPr>
            <a:lvl7pPr algn="ctr">
              <a:spcBef>
                <a:spcPts val="0"/>
              </a:spcBef>
              <a:buSzPct val="100000"/>
              <a:defRPr sz="3600"/>
            </a:lvl7pPr>
            <a:lvl8pPr algn="ctr">
              <a:spcBef>
                <a:spcPts val="0"/>
              </a:spcBef>
              <a:buSzPct val="100000"/>
              <a:defRPr sz="3600"/>
            </a:lvl8pPr>
            <a:lvl9pPr algn="ctr">
              <a:spcBef>
                <a:spcPts val="0"/>
              </a:spcBef>
              <a:buSzPct val="100000"/>
              <a:defRPr sz="3600"/>
            </a:lvl9pPr>
          </a:lstStyle>
          <a:p/>
        </p:txBody>
      </p:sp>
      <p:sp>
        <p:nvSpPr>
          <p:cNvPr id="14" name="Shape 14"/>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5" name="Shape 15"/>
        <p:cNvGrpSpPr/>
        <p:nvPr/>
      </p:nvGrpSpPr>
      <p:grpSpPr>
        <a:xfrm>
          <a:off x="0" y="0"/>
          <a:ext cx="0" cy="0"/>
          <a:chOff x="0" y="0"/>
          <a:chExt cx="0" cy="0"/>
        </a:xfrm>
      </p:grpSpPr>
      <p:sp>
        <p:nvSpPr>
          <p:cNvPr id="16" name="Shape 16"/>
          <p:cNvSpPr txBox="1"/>
          <p:nvPr>
            <p:ph type="title"/>
          </p:nvPr>
        </p:nvSpPr>
        <p:spPr>
          <a:xfrm>
            <a:off x="311700" y="445025"/>
            <a:ext cx="8520599" cy="572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7" name="Shape 17"/>
          <p:cNvSpPr txBox="1"/>
          <p:nvPr>
            <p:ph idx="1" type="body"/>
          </p:nvPr>
        </p:nvSpPr>
        <p:spPr>
          <a:xfrm>
            <a:off x="311700" y="1152475"/>
            <a:ext cx="8520599" cy="34164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8" name="Shape 18"/>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9" name="Shape 19"/>
        <p:cNvGrpSpPr/>
        <p:nvPr/>
      </p:nvGrpSpPr>
      <p:grpSpPr>
        <a:xfrm>
          <a:off x="0" y="0"/>
          <a:ext cx="0" cy="0"/>
          <a:chOff x="0" y="0"/>
          <a:chExt cx="0" cy="0"/>
        </a:xfrm>
      </p:grpSpPr>
      <p:sp>
        <p:nvSpPr>
          <p:cNvPr id="20" name="Shape 20"/>
          <p:cNvSpPr txBox="1"/>
          <p:nvPr>
            <p:ph type="title"/>
          </p:nvPr>
        </p:nvSpPr>
        <p:spPr>
          <a:xfrm>
            <a:off x="311700" y="445025"/>
            <a:ext cx="8520599" cy="572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1" name="Shape 21"/>
          <p:cNvSpPr txBox="1"/>
          <p:nvPr>
            <p:ph idx="1" type="body"/>
          </p:nvPr>
        </p:nvSpPr>
        <p:spPr>
          <a:xfrm>
            <a:off x="311700" y="1152475"/>
            <a:ext cx="3999899" cy="3416400"/>
          </a:xfrm>
          <a:prstGeom prst="rect">
            <a:avLst/>
          </a:prstGeom>
        </p:spPr>
        <p:txBody>
          <a:bodyPr anchorCtr="0" anchor="t" bIns="91425" lIns="91425" rIns="91425" tIns="91425"/>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22" name="Shape 22"/>
          <p:cNvSpPr txBox="1"/>
          <p:nvPr>
            <p:ph idx="2" type="body"/>
          </p:nvPr>
        </p:nvSpPr>
        <p:spPr>
          <a:xfrm>
            <a:off x="4832400" y="1152475"/>
            <a:ext cx="3999899" cy="3416400"/>
          </a:xfrm>
          <a:prstGeom prst="rect">
            <a:avLst/>
          </a:prstGeom>
        </p:spPr>
        <p:txBody>
          <a:bodyPr anchorCtr="0" anchor="t" bIns="91425" lIns="91425" rIns="91425" tIns="91425"/>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23" name="Shape 23"/>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599" cy="572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6" name="Shape 26"/>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7" name="Shape 27"/>
        <p:cNvGrpSpPr/>
        <p:nvPr/>
      </p:nvGrpSpPr>
      <p:grpSpPr>
        <a:xfrm>
          <a:off x="0" y="0"/>
          <a:ext cx="0" cy="0"/>
          <a:chOff x="0" y="0"/>
          <a:chExt cx="0" cy="0"/>
        </a:xfrm>
      </p:grpSpPr>
      <p:sp>
        <p:nvSpPr>
          <p:cNvPr id="28" name="Shape 28"/>
          <p:cNvSpPr txBox="1"/>
          <p:nvPr>
            <p:ph type="title"/>
          </p:nvPr>
        </p:nvSpPr>
        <p:spPr>
          <a:xfrm>
            <a:off x="311700" y="555600"/>
            <a:ext cx="2807999" cy="755699"/>
          </a:xfrm>
          <a:prstGeom prst="rect">
            <a:avLst/>
          </a:prstGeom>
        </p:spPr>
        <p:txBody>
          <a:bodyPr anchorCtr="0" anchor="b" bIns="91425" lIns="91425" rIns="91425" tIns="91425"/>
          <a:lstStyle>
            <a:lvl1pPr>
              <a:spcBef>
                <a:spcPts val="0"/>
              </a:spcBef>
              <a:buSzPct val="100000"/>
              <a:defRPr sz="2400"/>
            </a:lvl1pPr>
            <a:lvl2pPr>
              <a:spcBef>
                <a:spcPts val="0"/>
              </a:spcBef>
              <a:buSzPct val="100000"/>
              <a:defRPr sz="2400"/>
            </a:lvl2pPr>
            <a:lvl3pPr>
              <a:spcBef>
                <a:spcPts val="0"/>
              </a:spcBef>
              <a:buSzPct val="100000"/>
              <a:defRPr sz="2400"/>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p:txBody>
      </p:sp>
      <p:sp>
        <p:nvSpPr>
          <p:cNvPr id="29" name="Shape 29"/>
          <p:cNvSpPr txBox="1"/>
          <p:nvPr>
            <p:ph idx="1" type="body"/>
          </p:nvPr>
        </p:nvSpPr>
        <p:spPr>
          <a:xfrm>
            <a:off x="311700" y="1389600"/>
            <a:ext cx="2807999" cy="3179400"/>
          </a:xfrm>
          <a:prstGeom prst="rect">
            <a:avLst/>
          </a:prstGeom>
        </p:spPr>
        <p:txBody>
          <a:bodyPr anchorCtr="0" anchor="t" bIns="91425" lIns="91425" rIns="91425" tIns="91425"/>
          <a:lstStyle>
            <a:lvl1pPr>
              <a:spcBef>
                <a:spcPts val="0"/>
              </a:spcBef>
              <a:buSzPct val="100000"/>
              <a:defRPr sz="12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30" name="Shape 30"/>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1" name="Shape 31"/>
        <p:cNvGrpSpPr/>
        <p:nvPr/>
      </p:nvGrpSpPr>
      <p:grpSpPr>
        <a:xfrm>
          <a:off x="0" y="0"/>
          <a:ext cx="0" cy="0"/>
          <a:chOff x="0" y="0"/>
          <a:chExt cx="0" cy="0"/>
        </a:xfrm>
      </p:grpSpPr>
      <p:sp>
        <p:nvSpPr>
          <p:cNvPr id="32" name="Shape 32"/>
          <p:cNvSpPr txBox="1"/>
          <p:nvPr>
            <p:ph type="title"/>
          </p:nvPr>
        </p:nvSpPr>
        <p:spPr>
          <a:xfrm>
            <a:off x="490250" y="450150"/>
            <a:ext cx="6367800" cy="4090800"/>
          </a:xfrm>
          <a:prstGeom prst="rect">
            <a:avLst/>
          </a:prstGeom>
        </p:spPr>
        <p:txBody>
          <a:bodyPr anchorCtr="0" anchor="ctr" bIns="91425" lIns="91425" rIns="91425" tIns="91425"/>
          <a:lstStyle>
            <a:lvl1pPr>
              <a:spcBef>
                <a:spcPts val="0"/>
              </a:spcBef>
              <a:buSzPct val="100000"/>
              <a:defRPr sz="4800"/>
            </a:lvl1pPr>
            <a:lvl2pPr>
              <a:spcBef>
                <a:spcPts val="0"/>
              </a:spcBef>
              <a:buSzPct val="100000"/>
              <a:defRPr sz="4800"/>
            </a:lvl2pPr>
            <a:lvl3pPr>
              <a:spcBef>
                <a:spcPts val="0"/>
              </a:spcBef>
              <a:buSzPct val="100000"/>
              <a:defRPr sz="4800"/>
            </a:lvl3pPr>
            <a:lvl4pPr>
              <a:spcBef>
                <a:spcPts val="0"/>
              </a:spcBef>
              <a:buSzPct val="100000"/>
              <a:defRPr sz="4800"/>
            </a:lvl4pPr>
            <a:lvl5pPr>
              <a:spcBef>
                <a:spcPts val="0"/>
              </a:spcBef>
              <a:buSzPct val="100000"/>
              <a:defRPr sz="4800"/>
            </a:lvl5pPr>
            <a:lvl6pPr>
              <a:spcBef>
                <a:spcPts val="0"/>
              </a:spcBef>
              <a:buSzPct val="100000"/>
              <a:defRPr sz="4800"/>
            </a:lvl6pPr>
            <a:lvl7pPr>
              <a:spcBef>
                <a:spcPts val="0"/>
              </a:spcBef>
              <a:buSzPct val="100000"/>
              <a:defRPr sz="4800"/>
            </a:lvl7pPr>
            <a:lvl8pPr>
              <a:spcBef>
                <a:spcPts val="0"/>
              </a:spcBef>
              <a:buSzPct val="100000"/>
              <a:defRPr sz="4800"/>
            </a:lvl8pPr>
            <a:lvl9pPr>
              <a:spcBef>
                <a:spcPts val="0"/>
              </a:spcBef>
              <a:buSzPct val="100000"/>
              <a:defRPr sz="4800"/>
            </a:lvl9pPr>
          </a:lstStyle>
          <a:p/>
        </p:txBody>
      </p:sp>
      <p:sp>
        <p:nvSpPr>
          <p:cNvPr id="33" name="Shape 33"/>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4" name="Shape 34"/>
        <p:cNvGrpSpPr/>
        <p:nvPr/>
      </p:nvGrpSpPr>
      <p:grpSpPr>
        <a:xfrm>
          <a:off x="0" y="0"/>
          <a:ext cx="0" cy="0"/>
          <a:chOff x="0" y="0"/>
          <a:chExt cx="0" cy="0"/>
        </a:xfrm>
      </p:grpSpPr>
      <p:sp>
        <p:nvSpPr>
          <p:cNvPr id="35" name="Shape 35"/>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36" name="Shape 36"/>
          <p:cNvSpPr txBox="1"/>
          <p:nvPr>
            <p:ph type="title"/>
          </p:nvPr>
        </p:nvSpPr>
        <p:spPr>
          <a:xfrm>
            <a:off x="265500" y="1233175"/>
            <a:ext cx="4045199" cy="1482300"/>
          </a:xfrm>
          <a:prstGeom prst="rect">
            <a:avLst/>
          </a:prstGeom>
        </p:spPr>
        <p:txBody>
          <a:bodyPr anchorCtr="0" anchor="b" bIns="91425" lIns="91425" rIns="91425" tIns="91425"/>
          <a:lstStyle>
            <a:lvl1pPr algn="ctr">
              <a:spcBef>
                <a:spcPts val="0"/>
              </a:spcBef>
              <a:buSzPct val="100000"/>
              <a:defRPr sz="4200"/>
            </a:lvl1pPr>
            <a:lvl2pPr algn="ctr">
              <a:spcBef>
                <a:spcPts val="0"/>
              </a:spcBef>
              <a:buSzPct val="100000"/>
              <a:defRPr sz="4200"/>
            </a:lvl2pPr>
            <a:lvl3pPr algn="ctr">
              <a:spcBef>
                <a:spcPts val="0"/>
              </a:spcBef>
              <a:buSzPct val="100000"/>
              <a:defRPr sz="4200"/>
            </a:lvl3pPr>
            <a:lvl4pPr algn="ctr">
              <a:spcBef>
                <a:spcPts val="0"/>
              </a:spcBef>
              <a:buSzPct val="100000"/>
              <a:defRPr sz="4200"/>
            </a:lvl4pPr>
            <a:lvl5pPr algn="ctr">
              <a:spcBef>
                <a:spcPts val="0"/>
              </a:spcBef>
              <a:buSzPct val="100000"/>
              <a:defRPr sz="4200"/>
            </a:lvl5pPr>
            <a:lvl6pPr algn="ctr">
              <a:spcBef>
                <a:spcPts val="0"/>
              </a:spcBef>
              <a:buSzPct val="100000"/>
              <a:defRPr sz="4200"/>
            </a:lvl6pPr>
            <a:lvl7pPr algn="ctr">
              <a:spcBef>
                <a:spcPts val="0"/>
              </a:spcBef>
              <a:buSzPct val="100000"/>
              <a:defRPr sz="4200"/>
            </a:lvl7pPr>
            <a:lvl8pPr algn="ctr">
              <a:spcBef>
                <a:spcPts val="0"/>
              </a:spcBef>
              <a:buSzPct val="100000"/>
              <a:defRPr sz="4200"/>
            </a:lvl8pPr>
            <a:lvl9pPr algn="ctr">
              <a:spcBef>
                <a:spcPts val="0"/>
              </a:spcBef>
              <a:buSzPct val="100000"/>
              <a:defRPr sz="4200"/>
            </a:lvl9pPr>
          </a:lstStyle>
          <a:p/>
        </p:txBody>
      </p:sp>
      <p:sp>
        <p:nvSpPr>
          <p:cNvPr id="37" name="Shape 37"/>
          <p:cNvSpPr txBox="1"/>
          <p:nvPr>
            <p:ph idx="1" type="subTitle"/>
          </p:nvPr>
        </p:nvSpPr>
        <p:spPr>
          <a:xfrm>
            <a:off x="265500" y="2803075"/>
            <a:ext cx="4045199" cy="1235100"/>
          </a:xfrm>
          <a:prstGeom prst="rect">
            <a:avLst/>
          </a:prstGeom>
        </p:spPr>
        <p:txBody>
          <a:bodyPr anchorCtr="0" anchor="t" bIns="91425" lIns="91425" rIns="91425" tIns="91425"/>
          <a:lstStyle>
            <a:lvl1pPr algn="ctr">
              <a:lnSpc>
                <a:spcPct val="100000"/>
              </a:lnSpc>
              <a:spcBef>
                <a:spcPts val="0"/>
              </a:spcBef>
              <a:spcAft>
                <a:spcPts val="0"/>
              </a:spcAft>
              <a:buSzPct val="100000"/>
              <a:buNone/>
              <a:defRPr sz="2100"/>
            </a:lvl1pPr>
            <a:lvl2pPr algn="ctr">
              <a:lnSpc>
                <a:spcPct val="100000"/>
              </a:lnSpc>
              <a:spcBef>
                <a:spcPts val="0"/>
              </a:spcBef>
              <a:spcAft>
                <a:spcPts val="0"/>
              </a:spcAft>
              <a:buSzPct val="100000"/>
              <a:buNone/>
              <a:defRPr sz="2100"/>
            </a:lvl2pPr>
            <a:lvl3pPr algn="ctr">
              <a:lnSpc>
                <a:spcPct val="100000"/>
              </a:lnSpc>
              <a:spcBef>
                <a:spcPts val="0"/>
              </a:spcBef>
              <a:spcAft>
                <a:spcPts val="0"/>
              </a:spcAft>
              <a:buSzPct val="100000"/>
              <a:buNone/>
              <a:defRPr sz="2100"/>
            </a:lvl3pPr>
            <a:lvl4pPr algn="ctr">
              <a:lnSpc>
                <a:spcPct val="100000"/>
              </a:lnSpc>
              <a:spcBef>
                <a:spcPts val="0"/>
              </a:spcBef>
              <a:spcAft>
                <a:spcPts val="0"/>
              </a:spcAft>
              <a:buSzPct val="100000"/>
              <a:buNone/>
              <a:defRPr sz="2100"/>
            </a:lvl4pPr>
            <a:lvl5pPr algn="ctr">
              <a:lnSpc>
                <a:spcPct val="100000"/>
              </a:lnSpc>
              <a:spcBef>
                <a:spcPts val="0"/>
              </a:spcBef>
              <a:spcAft>
                <a:spcPts val="0"/>
              </a:spcAft>
              <a:buSzPct val="100000"/>
              <a:buNone/>
              <a:defRPr sz="2100"/>
            </a:lvl5pPr>
            <a:lvl6pPr algn="ctr">
              <a:lnSpc>
                <a:spcPct val="100000"/>
              </a:lnSpc>
              <a:spcBef>
                <a:spcPts val="0"/>
              </a:spcBef>
              <a:spcAft>
                <a:spcPts val="0"/>
              </a:spcAft>
              <a:buSzPct val="100000"/>
              <a:buNone/>
              <a:defRPr sz="2100"/>
            </a:lvl6pPr>
            <a:lvl7pPr algn="ctr">
              <a:lnSpc>
                <a:spcPct val="100000"/>
              </a:lnSpc>
              <a:spcBef>
                <a:spcPts val="0"/>
              </a:spcBef>
              <a:spcAft>
                <a:spcPts val="0"/>
              </a:spcAft>
              <a:buSzPct val="100000"/>
              <a:buNone/>
              <a:defRPr sz="2100"/>
            </a:lvl7pPr>
            <a:lvl8pPr algn="ctr">
              <a:lnSpc>
                <a:spcPct val="100000"/>
              </a:lnSpc>
              <a:spcBef>
                <a:spcPts val="0"/>
              </a:spcBef>
              <a:spcAft>
                <a:spcPts val="0"/>
              </a:spcAft>
              <a:buSzPct val="100000"/>
              <a:buNone/>
              <a:defRPr sz="2100"/>
            </a:lvl8pPr>
            <a:lvl9pPr algn="ctr">
              <a:lnSpc>
                <a:spcPct val="100000"/>
              </a:lnSpc>
              <a:spcBef>
                <a:spcPts val="0"/>
              </a:spcBef>
              <a:spcAft>
                <a:spcPts val="0"/>
              </a:spcAft>
              <a:buSzPct val="100000"/>
              <a:buNone/>
              <a:defRPr sz="2100"/>
            </a:lvl9pPr>
          </a:lstStyle>
          <a:p/>
        </p:txBody>
      </p:sp>
      <p:sp>
        <p:nvSpPr>
          <p:cNvPr id="38" name="Shape 38"/>
          <p:cNvSpPr txBox="1"/>
          <p:nvPr>
            <p:ph idx="2" type="body"/>
          </p:nvPr>
        </p:nvSpPr>
        <p:spPr>
          <a:xfrm>
            <a:off x="4939500" y="724075"/>
            <a:ext cx="3837000" cy="3695099"/>
          </a:xfrm>
          <a:prstGeom prst="rect">
            <a:avLst/>
          </a:prstGeom>
        </p:spPr>
        <p:txBody>
          <a:bodyPr anchorCtr="0" anchor="ctr"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39" name="Shape 39"/>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0" name="Shape 40"/>
        <p:cNvGrpSpPr/>
        <p:nvPr/>
      </p:nvGrpSpPr>
      <p:grpSpPr>
        <a:xfrm>
          <a:off x="0" y="0"/>
          <a:ext cx="0" cy="0"/>
          <a:chOff x="0" y="0"/>
          <a:chExt cx="0" cy="0"/>
        </a:xfrm>
      </p:grpSpPr>
      <p:sp>
        <p:nvSpPr>
          <p:cNvPr id="41" name="Shape 41"/>
          <p:cNvSpPr txBox="1"/>
          <p:nvPr>
            <p:ph idx="1" type="body"/>
          </p:nvPr>
        </p:nvSpPr>
        <p:spPr>
          <a:xfrm>
            <a:off x="311700" y="4230575"/>
            <a:ext cx="5998800" cy="605100"/>
          </a:xfrm>
          <a:prstGeom prst="rect">
            <a:avLst/>
          </a:prstGeom>
        </p:spPr>
        <p:txBody>
          <a:bodyPr anchorCtr="0" anchor="ctr" bIns="91425" lIns="91425" rIns="91425" tIns="91425"/>
          <a:lstStyle>
            <a:lvl1pPr>
              <a:lnSpc>
                <a:spcPct val="100000"/>
              </a:lnSpc>
              <a:spcBef>
                <a:spcPts val="0"/>
              </a:spcBef>
              <a:spcAft>
                <a:spcPts val="0"/>
              </a:spcAft>
              <a:buNone/>
              <a:defRPr/>
            </a:lvl1pPr>
          </a:lstStyle>
          <a:p/>
        </p:txBody>
      </p:sp>
      <p:sp>
        <p:nvSpPr>
          <p:cNvPr id="42" name="Shape 42"/>
          <p:cNvSpPr txBox="1"/>
          <p:nvPr>
            <p:ph idx="12" type="sldNum"/>
          </p:nvPr>
        </p:nvSpPr>
        <p:spPr>
          <a:xfrm>
            <a:off x="8472457" y="4663216"/>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311700" y="445025"/>
            <a:ext cx="8520599" cy="572699"/>
          </a:xfrm>
          <a:prstGeom prst="rect">
            <a:avLst/>
          </a:prstGeom>
          <a:noFill/>
          <a:ln>
            <a:noFill/>
          </a:ln>
        </p:spPr>
        <p:txBody>
          <a:bodyPr anchorCtr="0" anchor="t" bIns="91425" lIns="91425" rIns="91425" tIns="91425"/>
          <a:lstStyle>
            <a:lvl1pPr>
              <a:spcBef>
                <a:spcPts val="0"/>
              </a:spcBef>
              <a:buClr>
                <a:schemeClr val="dk1"/>
              </a:buClr>
              <a:buSzPct val="100000"/>
              <a:buNone/>
              <a:defRPr sz="2800">
                <a:solidFill>
                  <a:schemeClr val="dk1"/>
                </a:solidFil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p:txBody>
      </p:sp>
      <p:sp>
        <p:nvSpPr>
          <p:cNvPr id="6" name="Shape 6"/>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a:lnSpc>
                <a:spcPct val="115000"/>
              </a:lnSpc>
              <a:spcBef>
                <a:spcPts val="0"/>
              </a:spcBef>
              <a:spcAft>
                <a:spcPts val="1600"/>
              </a:spcAft>
              <a:buClr>
                <a:schemeClr val="dk2"/>
              </a:buClr>
              <a:buSzPct val="100000"/>
              <a:defRPr sz="1800">
                <a:solidFill>
                  <a:schemeClr val="dk2"/>
                </a:solidFill>
              </a:defRPr>
            </a:lvl1pPr>
            <a:lvl2pPr>
              <a:lnSpc>
                <a:spcPct val="115000"/>
              </a:lnSpc>
              <a:spcBef>
                <a:spcPts val="0"/>
              </a:spcBef>
              <a:spcAft>
                <a:spcPts val="1600"/>
              </a:spcAft>
              <a:buClr>
                <a:schemeClr val="dk2"/>
              </a:buClr>
              <a:defRPr>
                <a:solidFill>
                  <a:schemeClr val="dk2"/>
                </a:solidFill>
              </a:defRPr>
            </a:lvl2pPr>
            <a:lvl3pPr>
              <a:lnSpc>
                <a:spcPct val="115000"/>
              </a:lnSpc>
              <a:spcBef>
                <a:spcPts val="0"/>
              </a:spcBef>
              <a:spcAft>
                <a:spcPts val="1600"/>
              </a:spcAft>
              <a:buClr>
                <a:schemeClr val="dk2"/>
              </a:buClr>
              <a:defRPr>
                <a:solidFill>
                  <a:schemeClr val="dk2"/>
                </a:solidFill>
              </a:defRPr>
            </a:lvl3pPr>
            <a:lvl4pPr>
              <a:lnSpc>
                <a:spcPct val="115000"/>
              </a:lnSpc>
              <a:spcBef>
                <a:spcPts val="0"/>
              </a:spcBef>
              <a:spcAft>
                <a:spcPts val="1600"/>
              </a:spcAft>
              <a:buClr>
                <a:schemeClr val="dk2"/>
              </a:buClr>
              <a:defRPr>
                <a:solidFill>
                  <a:schemeClr val="dk2"/>
                </a:solidFill>
              </a:defRPr>
            </a:lvl4pPr>
            <a:lvl5pPr>
              <a:lnSpc>
                <a:spcPct val="115000"/>
              </a:lnSpc>
              <a:spcBef>
                <a:spcPts val="0"/>
              </a:spcBef>
              <a:spcAft>
                <a:spcPts val="1600"/>
              </a:spcAft>
              <a:buClr>
                <a:schemeClr val="dk2"/>
              </a:buClr>
              <a:defRPr>
                <a:solidFill>
                  <a:schemeClr val="dk2"/>
                </a:solidFill>
              </a:defRPr>
            </a:lvl5pPr>
            <a:lvl6pPr>
              <a:lnSpc>
                <a:spcPct val="115000"/>
              </a:lnSpc>
              <a:spcBef>
                <a:spcPts val="0"/>
              </a:spcBef>
              <a:spcAft>
                <a:spcPts val="1600"/>
              </a:spcAft>
              <a:buClr>
                <a:schemeClr val="dk2"/>
              </a:buClr>
              <a:defRPr>
                <a:solidFill>
                  <a:schemeClr val="dk2"/>
                </a:solidFill>
              </a:defRPr>
            </a:lvl6pPr>
            <a:lvl7pPr>
              <a:lnSpc>
                <a:spcPct val="115000"/>
              </a:lnSpc>
              <a:spcBef>
                <a:spcPts val="0"/>
              </a:spcBef>
              <a:spcAft>
                <a:spcPts val="1600"/>
              </a:spcAft>
              <a:buClr>
                <a:schemeClr val="dk2"/>
              </a:buClr>
              <a:defRPr>
                <a:solidFill>
                  <a:schemeClr val="dk2"/>
                </a:solidFill>
              </a:defRPr>
            </a:lvl7pPr>
            <a:lvl8pPr>
              <a:lnSpc>
                <a:spcPct val="115000"/>
              </a:lnSpc>
              <a:spcBef>
                <a:spcPts val="0"/>
              </a:spcBef>
              <a:spcAft>
                <a:spcPts val="1600"/>
              </a:spcAft>
              <a:buClr>
                <a:schemeClr val="dk2"/>
              </a:buClr>
              <a:defRPr>
                <a:solidFill>
                  <a:schemeClr val="dk2"/>
                </a:solidFill>
              </a:defRPr>
            </a:lvl8pPr>
            <a:lvl9pPr>
              <a:lnSpc>
                <a:spcPct val="115000"/>
              </a:lnSpc>
              <a:spcBef>
                <a:spcPts val="0"/>
              </a:spcBef>
              <a:spcAft>
                <a:spcPts val="1600"/>
              </a:spcAft>
              <a:buClr>
                <a:schemeClr val="dk2"/>
              </a:buClr>
              <a:defRPr>
                <a:solidFill>
                  <a:schemeClr val="dk2"/>
                </a:solidFill>
              </a:defRPr>
            </a:lvl9pPr>
          </a:lstStyle>
          <a:p/>
        </p:txBody>
      </p:sp>
      <p:sp>
        <p:nvSpPr>
          <p:cNvPr id="7" name="Shape 7"/>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2.png"/><Relationship Id="rId4" Type="http://schemas.openxmlformats.org/officeDocument/2006/relationships/image" Target="../media/image0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0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0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05.jpg"/><Relationship Id="rId4" Type="http://schemas.openxmlformats.org/officeDocument/2006/relationships/image" Target="../media/image0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0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 name="Shape 49"/>
        <p:cNvGrpSpPr/>
        <p:nvPr/>
      </p:nvGrpSpPr>
      <p:grpSpPr>
        <a:xfrm>
          <a:off x="0" y="0"/>
          <a:ext cx="0" cy="0"/>
          <a:chOff x="0" y="0"/>
          <a:chExt cx="0" cy="0"/>
        </a:xfrm>
      </p:grpSpPr>
      <p:sp>
        <p:nvSpPr>
          <p:cNvPr id="50" name="Shape 50"/>
          <p:cNvSpPr/>
          <p:nvPr/>
        </p:nvSpPr>
        <p:spPr>
          <a:xfrm>
            <a:off x="1903000" y="3257025"/>
            <a:ext cx="5055899" cy="1482599"/>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51" name="Shape 51"/>
          <p:cNvPicPr preferRelativeResize="0"/>
          <p:nvPr/>
        </p:nvPicPr>
        <p:blipFill>
          <a:blip r:embed="rId3">
            <a:alphaModFix/>
          </a:blip>
          <a:stretch>
            <a:fillRect/>
          </a:stretch>
        </p:blipFill>
        <p:spPr>
          <a:xfrm>
            <a:off x="3301900" y="718375"/>
            <a:ext cx="2258100" cy="2139849"/>
          </a:xfrm>
          <a:prstGeom prst="rect">
            <a:avLst/>
          </a:prstGeom>
          <a:noFill/>
          <a:ln>
            <a:noFill/>
          </a:ln>
        </p:spPr>
      </p:pic>
      <p:sp>
        <p:nvSpPr>
          <p:cNvPr id="52" name="Shape 52"/>
          <p:cNvSpPr txBox="1"/>
          <p:nvPr/>
        </p:nvSpPr>
        <p:spPr>
          <a:xfrm>
            <a:off x="2239000" y="3352200"/>
            <a:ext cx="4383900" cy="436200"/>
          </a:xfrm>
          <a:prstGeom prst="rect">
            <a:avLst/>
          </a:prstGeom>
          <a:noFill/>
          <a:ln>
            <a:noFill/>
          </a:ln>
        </p:spPr>
        <p:txBody>
          <a:bodyPr anchorCtr="0" anchor="t" bIns="91425" lIns="91425" rIns="91425" tIns="91425">
            <a:noAutofit/>
          </a:bodyPr>
          <a:lstStyle/>
          <a:p>
            <a:pPr algn="ctr">
              <a:spcBef>
                <a:spcPts val="0"/>
              </a:spcBef>
              <a:buNone/>
            </a:pPr>
            <a:r>
              <a:rPr b="1" lang="en" sz="2400">
                <a:latin typeface="Raleway"/>
                <a:ea typeface="Raleway"/>
                <a:cs typeface="Raleway"/>
                <a:sym typeface="Raleway"/>
              </a:rPr>
              <a:t>TEAM </a:t>
            </a:r>
            <a:r>
              <a:rPr b="1" lang="en" sz="2400">
                <a:latin typeface="Raleway"/>
                <a:ea typeface="Raleway"/>
                <a:cs typeface="Raleway"/>
                <a:sym typeface="Raleway"/>
              </a:rPr>
              <a:t>DISPATCH </a:t>
            </a:r>
          </a:p>
        </p:txBody>
      </p:sp>
      <p:sp>
        <p:nvSpPr>
          <p:cNvPr id="53" name="Shape 53"/>
          <p:cNvSpPr txBox="1"/>
          <p:nvPr/>
        </p:nvSpPr>
        <p:spPr>
          <a:xfrm>
            <a:off x="53650" y="3842925"/>
            <a:ext cx="8754600" cy="896700"/>
          </a:xfrm>
          <a:prstGeom prst="rect">
            <a:avLst/>
          </a:prstGeom>
          <a:noFill/>
          <a:ln>
            <a:noFill/>
          </a:ln>
        </p:spPr>
        <p:txBody>
          <a:bodyPr anchorCtr="0" anchor="t" bIns="91425" lIns="91425" rIns="91425" tIns="91425">
            <a:noAutofit/>
          </a:bodyPr>
          <a:lstStyle/>
          <a:p>
            <a:pPr rtl="0" algn="ctr">
              <a:spcBef>
                <a:spcPts val="0"/>
              </a:spcBef>
              <a:buNone/>
            </a:pPr>
            <a:r>
              <a:rPr b="1" lang="en" sz="1800">
                <a:latin typeface="Quicksand"/>
                <a:ea typeface="Quicksand"/>
                <a:cs typeface="Quicksand"/>
                <a:sym typeface="Quicksand"/>
              </a:rPr>
              <a:t>JOHN EHLINGER • ANNIE DARMOFAL</a:t>
            </a:r>
          </a:p>
          <a:p>
            <a:pPr lvl="0" rtl="0" algn="ctr">
              <a:spcBef>
                <a:spcPts val="0"/>
              </a:spcBef>
              <a:buNone/>
            </a:pPr>
            <a:r>
              <a:rPr b="1" lang="en" sz="1800">
                <a:latin typeface="Quicksand"/>
                <a:ea typeface="Quicksand"/>
                <a:cs typeface="Quicksand"/>
                <a:sym typeface="Quicksand"/>
              </a:rPr>
              <a:t>STEPHANIE CASTILLO • HUGH SATO</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03B63"/>
        </a:solidFill>
      </p:bgPr>
    </p:bg>
    <p:spTree>
      <p:nvGrpSpPr>
        <p:cNvPr id="102" name="Shape 102"/>
        <p:cNvGrpSpPr/>
        <p:nvPr/>
      </p:nvGrpSpPr>
      <p:grpSpPr>
        <a:xfrm>
          <a:off x="0" y="0"/>
          <a:ext cx="0" cy="0"/>
          <a:chOff x="0" y="0"/>
          <a:chExt cx="0" cy="0"/>
        </a:xfrm>
      </p:grpSpPr>
      <p:sp>
        <p:nvSpPr>
          <p:cNvPr id="103" name="Shape 103"/>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b="1" lang="en" sz="3000">
                <a:solidFill>
                  <a:schemeClr val="lt1"/>
                </a:solidFill>
                <a:latin typeface="Raleway"/>
                <a:ea typeface="Raleway"/>
                <a:cs typeface="Raleway"/>
                <a:sym typeface="Raleway"/>
              </a:rPr>
              <a:t>INVESTOR/EXPLORER MENTOR PROGRAM</a:t>
            </a:r>
          </a:p>
        </p:txBody>
      </p:sp>
      <p:sp>
        <p:nvSpPr>
          <p:cNvPr id="104" name="Shape 104"/>
          <p:cNvSpPr txBox="1"/>
          <p:nvPr>
            <p:ph idx="1" type="body"/>
          </p:nvPr>
        </p:nvSpPr>
        <p:spPr>
          <a:xfrm>
            <a:off x="4372200" y="1447075"/>
            <a:ext cx="4160400" cy="3306300"/>
          </a:xfrm>
          <a:prstGeom prst="rect">
            <a:avLst/>
          </a:prstGeom>
        </p:spPr>
        <p:txBody>
          <a:bodyPr anchorCtr="0" anchor="t" bIns="91425" lIns="91425" rIns="91425" tIns="91425">
            <a:noAutofit/>
          </a:bodyPr>
          <a:lstStyle/>
          <a:p>
            <a:pPr rtl="0">
              <a:lnSpc>
                <a:spcPct val="118965"/>
              </a:lnSpc>
              <a:spcBef>
                <a:spcPts val="0"/>
              </a:spcBef>
              <a:spcAft>
                <a:spcPts val="900"/>
              </a:spcAft>
              <a:buNone/>
            </a:pPr>
            <a:r>
              <a:rPr lang="en" sz="2800">
                <a:solidFill>
                  <a:schemeClr val="lt1"/>
                </a:solidFill>
                <a:latin typeface="Quicksand"/>
                <a:ea typeface="Quicksand"/>
                <a:cs typeface="Quicksand"/>
                <a:sym typeface="Quicksand"/>
              </a:rPr>
              <a:t>Investors spending the day with students</a:t>
            </a:r>
          </a:p>
          <a:p>
            <a:pPr lvl="0" rtl="0">
              <a:lnSpc>
                <a:spcPct val="118965"/>
              </a:lnSpc>
              <a:spcBef>
                <a:spcPts val="0"/>
              </a:spcBef>
              <a:spcAft>
                <a:spcPts val="900"/>
              </a:spcAft>
              <a:buNone/>
            </a:pPr>
            <a:r>
              <a:rPr lang="en" sz="2800">
                <a:solidFill>
                  <a:schemeClr val="lt1"/>
                </a:solidFill>
                <a:latin typeface="Quicksand"/>
                <a:ea typeface="Quicksand"/>
                <a:cs typeface="Quicksand"/>
                <a:sym typeface="Quicksand"/>
              </a:rPr>
              <a:t>Assignments from students to investors</a:t>
            </a:r>
          </a:p>
          <a:p>
            <a:pPr lvl="0" rtl="0">
              <a:spcBef>
                <a:spcPts val="0"/>
              </a:spcBef>
              <a:buNone/>
            </a:pPr>
            <a:r>
              <a:t/>
            </a:r>
            <a:endParaRPr>
              <a:solidFill>
                <a:schemeClr val="lt1"/>
              </a:solidFill>
              <a:latin typeface="Helvetica Neue"/>
              <a:ea typeface="Helvetica Neue"/>
              <a:cs typeface="Helvetica Neue"/>
              <a:sym typeface="Helvetica Neue"/>
            </a:endParaRPr>
          </a:p>
        </p:txBody>
      </p:sp>
      <p:pic>
        <p:nvPicPr>
          <p:cNvPr id="105" name="Shape 105"/>
          <p:cNvPicPr preferRelativeResize="0"/>
          <p:nvPr/>
        </p:nvPicPr>
        <p:blipFill>
          <a:blip r:embed="rId3">
            <a:alphaModFix/>
          </a:blip>
          <a:stretch>
            <a:fillRect/>
          </a:stretch>
        </p:blipFill>
        <p:spPr>
          <a:xfrm>
            <a:off x="1333225" y="1369399"/>
            <a:ext cx="2486775" cy="3306448"/>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03B63"/>
        </a:solidFill>
      </p:bgPr>
    </p:bg>
    <p:spTree>
      <p:nvGrpSpPr>
        <p:cNvPr id="109" name="Shape 109"/>
        <p:cNvGrpSpPr/>
        <p:nvPr/>
      </p:nvGrpSpPr>
      <p:grpSpPr>
        <a:xfrm>
          <a:off x="0" y="0"/>
          <a:ext cx="0" cy="0"/>
          <a:chOff x="0" y="0"/>
          <a:chExt cx="0" cy="0"/>
        </a:xfrm>
      </p:grpSpPr>
      <p:sp>
        <p:nvSpPr>
          <p:cNvPr id="110" name="Shape 110"/>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b="1" lang="en" sz="3000">
                <a:solidFill>
                  <a:schemeClr val="lt1"/>
                </a:solidFill>
                <a:latin typeface="Raleway"/>
                <a:ea typeface="Raleway"/>
                <a:cs typeface="Raleway"/>
                <a:sym typeface="Raleway"/>
              </a:rPr>
              <a:t>POSTCARDS</a:t>
            </a:r>
          </a:p>
        </p:txBody>
      </p:sp>
      <p:sp>
        <p:nvSpPr>
          <p:cNvPr id="111" name="Shape 111"/>
          <p:cNvSpPr txBox="1"/>
          <p:nvPr>
            <p:ph idx="1" type="body"/>
          </p:nvPr>
        </p:nvSpPr>
        <p:spPr>
          <a:xfrm>
            <a:off x="5430900" y="1590125"/>
            <a:ext cx="3401400" cy="2654400"/>
          </a:xfrm>
          <a:prstGeom prst="rect">
            <a:avLst/>
          </a:prstGeom>
        </p:spPr>
        <p:txBody>
          <a:bodyPr anchorCtr="0" anchor="t" bIns="91425" lIns="91425" rIns="91425" tIns="91425">
            <a:noAutofit/>
          </a:bodyPr>
          <a:lstStyle/>
          <a:p>
            <a:pPr lvl="0" rtl="0">
              <a:spcBef>
                <a:spcPts val="0"/>
              </a:spcBef>
              <a:buNone/>
            </a:pPr>
            <a:r>
              <a:rPr lang="en" sz="2800">
                <a:solidFill>
                  <a:schemeClr val="lt1"/>
                </a:solidFill>
                <a:latin typeface="Quicksand"/>
                <a:ea typeface="Quicksand"/>
                <a:cs typeface="Quicksand"/>
                <a:sym typeface="Quicksand"/>
              </a:rPr>
              <a:t>Engages investors and students</a:t>
            </a:r>
          </a:p>
          <a:p>
            <a:pPr lvl="0" rtl="0">
              <a:lnSpc>
                <a:spcPct val="118965"/>
              </a:lnSpc>
              <a:spcBef>
                <a:spcPts val="0"/>
              </a:spcBef>
              <a:spcAft>
                <a:spcPts val="900"/>
              </a:spcAft>
              <a:buNone/>
            </a:pPr>
            <a:r>
              <a:rPr lang="en" sz="2800">
                <a:solidFill>
                  <a:schemeClr val="lt1"/>
                </a:solidFill>
                <a:latin typeface="Quicksand"/>
                <a:ea typeface="Quicksand"/>
                <a:cs typeface="Quicksand"/>
                <a:sym typeface="Quicksand"/>
              </a:rPr>
              <a:t>Repurposable</a:t>
            </a:r>
          </a:p>
          <a:p>
            <a:pPr lvl="0" rtl="0">
              <a:spcBef>
                <a:spcPts val="0"/>
              </a:spcBef>
              <a:buNone/>
            </a:pPr>
            <a:r>
              <a:t/>
            </a:r>
            <a:endParaRPr>
              <a:solidFill>
                <a:schemeClr val="lt1"/>
              </a:solidFill>
              <a:latin typeface="Helvetica Neue"/>
              <a:ea typeface="Helvetica Neue"/>
              <a:cs typeface="Helvetica Neue"/>
              <a:sym typeface="Helvetica Neue"/>
            </a:endParaRPr>
          </a:p>
        </p:txBody>
      </p:sp>
      <p:pic>
        <p:nvPicPr>
          <p:cNvPr id="112" name="Shape 112"/>
          <p:cNvPicPr preferRelativeResize="0"/>
          <p:nvPr/>
        </p:nvPicPr>
        <p:blipFill>
          <a:blip r:embed="rId3">
            <a:alphaModFix/>
          </a:blip>
          <a:stretch>
            <a:fillRect/>
          </a:stretch>
        </p:blipFill>
        <p:spPr>
          <a:xfrm>
            <a:off x="998325" y="1017725"/>
            <a:ext cx="3912149" cy="3912149"/>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03B63"/>
        </a:solidFill>
      </p:bgPr>
    </p:bg>
    <p:spTree>
      <p:nvGrpSpPr>
        <p:cNvPr id="116" name="Shape 116"/>
        <p:cNvGrpSpPr/>
        <p:nvPr/>
      </p:nvGrpSpPr>
      <p:grpSpPr>
        <a:xfrm>
          <a:off x="0" y="0"/>
          <a:ext cx="0" cy="0"/>
          <a:chOff x="0" y="0"/>
          <a:chExt cx="0" cy="0"/>
        </a:xfrm>
      </p:grpSpPr>
      <p:sp>
        <p:nvSpPr>
          <p:cNvPr id="117" name="Shape 117"/>
          <p:cNvSpPr txBox="1"/>
          <p:nvPr/>
        </p:nvSpPr>
        <p:spPr>
          <a:xfrm>
            <a:off x="3391775" y="2022350"/>
            <a:ext cx="1854299" cy="807900"/>
          </a:xfrm>
          <a:prstGeom prst="rect">
            <a:avLst/>
          </a:prstGeom>
          <a:noFill/>
          <a:ln>
            <a:noFill/>
          </a:ln>
        </p:spPr>
        <p:txBody>
          <a:bodyPr anchorCtr="0" anchor="t" bIns="91425" lIns="91425" rIns="91425" tIns="91425">
            <a:noAutofit/>
          </a:bodyPr>
          <a:lstStyle/>
          <a:p>
            <a:pPr>
              <a:spcBef>
                <a:spcPts val="0"/>
              </a:spcBef>
              <a:buNone/>
            </a:pPr>
            <a:r>
              <a:rPr lang="en" sz="2400">
                <a:solidFill>
                  <a:schemeClr val="lt1"/>
                </a:solidFill>
                <a:latin typeface="Raleway"/>
                <a:ea typeface="Raleway"/>
                <a:cs typeface="Raleway"/>
                <a:sym typeface="Raleway"/>
              </a:rPr>
              <a:t>DISPATCH</a:t>
            </a:r>
          </a:p>
        </p:txBody>
      </p:sp>
      <p:sp>
        <p:nvSpPr>
          <p:cNvPr id="118" name="Shape 118"/>
          <p:cNvSpPr/>
          <p:nvPr/>
        </p:nvSpPr>
        <p:spPr>
          <a:xfrm>
            <a:off x="1181100" y="480700"/>
            <a:ext cx="1028700" cy="1011000"/>
          </a:xfrm>
          <a:prstGeom prst="ellipse">
            <a:avLst/>
          </a:prstGeom>
          <a:noFill/>
          <a:ln cap="flat" cmpd="sng" w="381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19" name="Shape 119"/>
          <p:cNvSpPr/>
          <p:nvPr/>
        </p:nvSpPr>
        <p:spPr>
          <a:xfrm>
            <a:off x="1181100" y="3667175"/>
            <a:ext cx="1028700" cy="1011000"/>
          </a:xfrm>
          <a:prstGeom prst="ellipse">
            <a:avLst/>
          </a:prstGeom>
          <a:noFill/>
          <a:ln cap="flat" cmpd="sng" w="381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0" name="Shape 120"/>
          <p:cNvSpPr/>
          <p:nvPr/>
        </p:nvSpPr>
        <p:spPr>
          <a:xfrm>
            <a:off x="6370750" y="3667175"/>
            <a:ext cx="1028700" cy="1011000"/>
          </a:xfrm>
          <a:prstGeom prst="ellipse">
            <a:avLst/>
          </a:prstGeom>
          <a:noFill/>
          <a:ln cap="flat" cmpd="sng" w="381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1" name="Shape 121"/>
          <p:cNvSpPr/>
          <p:nvPr/>
        </p:nvSpPr>
        <p:spPr>
          <a:xfrm>
            <a:off x="6370750" y="480700"/>
            <a:ext cx="1028700" cy="1011000"/>
          </a:xfrm>
          <a:prstGeom prst="ellipse">
            <a:avLst/>
          </a:prstGeom>
          <a:noFill/>
          <a:ln cap="flat" cmpd="sng" w="381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cxnSp>
        <p:nvCxnSpPr>
          <p:cNvPr id="122" name="Shape 122"/>
          <p:cNvCxnSpPr/>
          <p:nvPr/>
        </p:nvCxnSpPr>
        <p:spPr>
          <a:xfrm>
            <a:off x="2345425" y="1346125"/>
            <a:ext cx="681900" cy="399600"/>
          </a:xfrm>
          <a:prstGeom prst="straightConnector1">
            <a:avLst/>
          </a:prstGeom>
          <a:noFill/>
          <a:ln cap="flat" cmpd="sng" w="28575">
            <a:solidFill>
              <a:schemeClr val="lt1"/>
            </a:solidFill>
            <a:prstDash val="dash"/>
            <a:round/>
            <a:headEnd len="lg" w="lg" type="none"/>
            <a:tailEnd len="lg" w="lg" type="triangle"/>
          </a:ln>
        </p:spPr>
      </p:cxnSp>
      <p:cxnSp>
        <p:nvCxnSpPr>
          <p:cNvPr id="123" name="Shape 123"/>
          <p:cNvCxnSpPr/>
          <p:nvPr/>
        </p:nvCxnSpPr>
        <p:spPr>
          <a:xfrm flipH="1" rot="10800000">
            <a:off x="2336575" y="3263375"/>
            <a:ext cx="699599" cy="403799"/>
          </a:xfrm>
          <a:prstGeom prst="straightConnector1">
            <a:avLst/>
          </a:prstGeom>
          <a:noFill/>
          <a:ln cap="flat" cmpd="sng" w="28575">
            <a:solidFill>
              <a:schemeClr val="lt1"/>
            </a:solidFill>
            <a:prstDash val="dash"/>
            <a:round/>
            <a:headEnd len="lg" w="lg" type="none"/>
            <a:tailEnd len="lg" w="lg" type="triangle"/>
          </a:ln>
        </p:spPr>
      </p:cxnSp>
      <p:sp>
        <p:nvSpPr>
          <p:cNvPr id="124" name="Shape 124"/>
          <p:cNvSpPr txBox="1"/>
          <p:nvPr/>
        </p:nvSpPr>
        <p:spPr>
          <a:xfrm>
            <a:off x="1236950" y="793550"/>
            <a:ext cx="999299" cy="199800"/>
          </a:xfrm>
          <a:prstGeom prst="rect">
            <a:avLst/>
          </a:prstGeom>
          <a:noFill/>
          <a:ln>
            <a:noFill/>
          </a:ln>
        </p:spPr>
        <p:txBody>
          <a:bodyPr anchorCtr="0" anchor="t" bIns="91425" lIns="91425" rIns="91425" tIns="91425">
            <a:noAutofit/>
          </a:bodyPr>
          <a:lstStyle/>
          <a:p>
            <a:pPr>
              <a:spcBef>
                <a:spcPts val="0"/>
              </a:spcBef>
              <a:buNone/>
            </a:pPr>
            <a:r>
              <a:rPr lang="en">
                <a:solidFill>
                  <a:schemeClr val="lt1"/>
                </a:solidFill>
                <a:latin typeface="Raleway"/>
                <a:ea typeface="Raleway"/>
                <a:cs typeface="Raleway"/>
                <a:sym typeface="Raleway"/>
              </a:rPr>
              <a:t>explorers</a:t>
            </a:r>
          </a:p>
        </p:txBody>
      </p:sp>
      <p:sp>
        <p:nvSpPr>
          <p:cNvPr id="125" name="Shape 125"/>
          <p:cNvSpPr txBox="1"/>
          <p:nvPr/>
        </p:nvSpPr>
        <p:spPr>
          <a:xfrm>
            <a:off x="1236950" y="3996350"/>
            <a:ext cx="999299" cy="199800"/>
          </a:xfrm>
          <a:prstGeom prst="rect">
            <a:avLst/>
          </a:prstGeom>
          <a:noFill/>
          <a:ln>
            <a:noFill/>
          </a:ln>
        </p:spPr>
        <p:txBody>
          <a:bodyPr anchorCtr="0" anchor="t" bIns="91425" lIns="91425" rIns="91425" tIns="91425">
            <a:noAutofit/>
          </a:bodyPr>
          <a:lstStyle/>
          <a:p>
            <a:pPr lvl="0" rtl="0">
              <a:spcBef>
                <a:spcPts val="0"/>
              </a:spcBef>
              <a:buNone/>
            </a:pPr>
            <a:r>
              <a:rPr lang="en">
                <a:solidFill>
                  <a:schemeClr val="lt1"/>
                </a:solidFill>
                <a:latin typeface="Quicksand"/>
                <a:ea typeface="Quicksand"/>
                <a:cs typeface="Quicksand"/>
                <a:sym typeface="Quicksand"/>
              </a:rPr>
              <a:t>i</a:t>
            </a:r>
            <a:r>
              <a:rPr lang="en">
                <a:solidFill>
                  <a:schemeClr val="lt1"/>
                </a:solidFill>
                <a:latin typeface="Raleway"/>
                <a:ea typeface="Raleway"/>
                <a:cs typeface="Raleway"/>
                <a:sym typeface="Raleway"/>
              </a:rPr>
              <a:t>nvesto</a:t>
            </a:r>
            <a:r>
              <a:rPr lang="en">
                <a:solidFill>
                  <a:schemeClr val="lt1"/>
                </a:solidFill>
                <a:latin typeface="Quicksand"/>
                <a:ea typeface="Quicksand"/>
                <a:cs typeface="Quicksand"/>
                <a:sym typeface="Quicksand"/>
              </a:rPr>
              <a:t>rs</a:t>
            </a:r>
          </a:p>
        </p:txBody>
      </p:sp>
      <p:sp>
        <p:nvSpPr>
          <p:cNvPr id="126" name="Shape 126"/>
          <p:cNvSpPr txBox="1"/>
          <p:nvPr/>
        </p:nvSpPr>
        <p:spPr>
          <a:xfrm>
            <a:off x="6503000" y="793550"/>
            <a:ext cx="999299" cy="199800"/>
          </a:xfrm>
          <a:prstGeom prst="rect">
            <a:avLst/>
          </a:prstGeom>
          <a:noFill/>
          <a:ln>
            <a:noFill/>
          </a:ln>
        </p:spPr>
        <p:txBody>
          <a:bodyPr anchorCtr="0" anchor="t" bIns="91425" lIns="91425" rIns="91425" tIns="91425">
            <a:noAutofit/>
          </a:bodyPr>
          <a:lstStyle/>
          <a:p>
            <a:pPr lvl="0" rtl="0">
              <a:spcBef>
                <a:spcPts val="0"/>
              </a:spcBef>
              <a:buNone/>
            </a:pPr>
            <a:r>
              <a:rPr lang="en">
                <a:solidFill>
                  <a:schemeClr val="lt1"/>
                </a:solidFill>
                <a:latin typeface="Raleway"/>
                <a:ea typeface="Raleway"/>
                <a:cs typeface="Raleway"/>
                <a:sym typeface="Raleway"/>
              </a:rPr>
              <a:t>mentors</a:t>
            </a:r>
          </a:p>
        </p:txBody>
      </p:sp>
      <p:cxnSp>
        <p:nvCxnSpPr>
          <p:cNvPr id="127" name="Shape 127"/>
          <p:cNvCxnSpPr/>
          <p:nvPr/>
        </p:nvCxnSpPr>
        <p:spPr>
          <a:xfrm rot="10800000">
            <a:off x="2169174" y="1575424"/>
            <a:ext cx="640200" cy="381600"/>
          </a:xfrm>
          <a:prstGeom prst="straightConnector1">
            <a:avLst/>
          </a:prstGeom>
          <a:noFill/>
          <a:ln cap="flat" cmpd="sng" w="28575">
            <a:solidFill>
              <a:schemeClr val="lt1"/>
            </a:solidFill>
            <a:prstDash val="dash"/>
            <a:round/>
            <a:headEnd len="lg" w="lg" type="none"/>
            <a:tailEnd len="lg" w="lg" type="triangle"/>
          </a:ln>
        </p:spPr>
      </p:cxnSp>
      <p:cxnSp>
        <p:nvCxnSpPr>
          <p:cNvPr id="128" name="Shape 128"/>
          <p:cNvCxnSpPr/>
          <p:nvPr/>
        </p:nvCxnSpPr>
        <p:spPr>
          <a:xfrm flipH="1">
            <a:off x="2457825" y="3526975"/>
            <a:ext cx="675299" cy="393900"/>
          </a:xfrm>
          <a:prstGeom prst="straightConnector1">
            <a:avLst/>
          </a:prstGeom>
          <a:noFill/>
          <a:ln cap="flat" cmpd="sng" w="28575">
            <a:solidFill>
              <a:schemeClr val="lt1"/>
            </a:solidFill>
            <a:prstDash val="dash"/>
            <a:round/>
            <a:headEnd len="lg" w="lg" type="none"/>
            <a:tailEnd len="lg" w="lg" type="triangle"/>
          </a:ln>
        </p:spPr>
      </p:cxnSp>
      <p:sp>
        <p:nvSpPr>
          <p:cNvPr id="129" name="Shape 129"/>
          <p:cNvSpPr txBox="1"/>
          <p:nvPr/>
        </p:nvSpPr>
        <p:spPr>
          <a:xfrm>
            <a:off x="6544150" y="3996350"/>
            <a:ext cx="999299" cy="199800"/>
          </a:xfrm>
          <a:prstGeom prst="rect">
            <a:avLst/>
          </a:prstGeom>
          <a:noFill/>
          <a:ln>
            <a:noFill/>
          </a:ln>
        </p:spPr>
        <p:txBody>
          <a:bodyPr anchorCtr="0" anchor="t" bIns="91425" lIns="91425" rIns="91425" tIns="91425">
            <a:noAutofit/>
          </a:bodyPr>
          <a:lstStyle/>
          <a:p>
            <a:pPr lvl="0" rtl="0">
              <a:spcBef>
                <a:spcPts val="0"/>
              </a:spcBef>
              <a:buNone/>
            </a:pPr>
            <a:r>
              <a:rPr lang="en">
                <a:solidFill>
                  <a:schemeClr val="lt1"/>
                </a:solidFill>
                <a:latin typeface="Raleway"/>
                <a:ea typeface="Raleway"/>
                <a:cs typeface="Raleway"/>
                <a:sym typeface="Raleway"/>
              </a:rPr>
              <a:t>parents</a:t>
            </a:r>
          </a:p>
        </p:txBody>
      </p:sp>
      <p:cxnSp>
        <p:nvCxnSpPr>
          <p:cNvPr id="130" name="Shape 130"/>
          <p:cNvCxnSpPr/>
          <p:nvPr/>
        </p:nvCxnSpPr>
        <p:spPr>
          <a:xfrm flipH="1" rot="3600316">
            <a:off x="5426152" y="3459823"/>
            <a:ext cx="699711" cy="403885"/>
          </a:xfrm>
          <a:prstGeom prst="straightConnector1">
            <a:avLst/>
          </a:prstGeom>
          <a:noFill/>
          <a:ln cap="flat" cmpd="sng" w="28575">
            <a:solidFill>
              <a:schemeClr val="lt1"/>
            </a:solidFill>
            <a:prstDash val="dash"/>
            <a:round/>
            <a:headEnd len="lg" w="lg" type="none"/>
            <a:tailEnd len="lg" w="lg" type="triangle"/>
          </a:ln>
        </p:spPr>
      </p:cxnSp>
      <p:cxnSp>
        <p:nvCxnSpPr>
          <p:cNvPr id="131" name="Shape 131"/>
          <p:cNvCxnSpPr/>
          <p:nvPr/>
        </p:nvCxnSpPr>
        <p:spPr>
          <a:xfrm flipH="1" rot="-7200984">
            <a:off x="5607933" y="3240908"/>
            <a:ext cx="675265" cy="393951"/>
          </a:xfrm>
          <a:prstGeom prst="straightConnector1">
            <a:avLst/>
          </a:prstGeom>
          <a:noFill/>
          <a:ln cap="flat" cmpd="sng" w="28575">
            <a:solidFill>
              <a:schemeClr val="lt1"/>
            </a:solidFill>
            <a:prstDash val="dash"/>
            <a:round/>
            <a:headEnd len="lg" w="lg" type="none"/>
            <a:tailEnd len="lg" w="lg" type="triangle"/>
          </a:ln>
        </p:spPr>
      </p:cxnSp>
      <p:cxnSp>
        <p:nvCxnSpPr>
          <p:cNvPr id="132" name="Shape 132"/>
          <p:cNvCxnSpPr/>
          <p:nvPr/>
        </p:nvCxnSpPr>
        <p:spPr>
          <a:xfrm flipH="1" rot="10800000">
            <a:off x="5488475" y="1134575"/>
            <a:ext cx="699599" cy="403799"/>
          </a:xfrm>
          <a:prstGeom prst="straightConnector1">
            <a:avLst/>
          </a:prstGeom>
          <a:noFill/>
          <a:ln cap="flat" cmpd="sng" w="28575">
            <a:solidFill>
              <a:schemeClr val="lt1"/>
            </a:solidFill>
            <a:prstDash val="dash"/>
            <a:round/>
            <a:headEnd len="lg" w="lg" type="none"/>
            <a:tailEnd len="lg" w="lg" type="triangle"/>
          </a:ln>
        </p:spPr>
      </p:cxnSp>
      <p:cxnSp>
        <p:nvCxnSpPr>
          <p:cNvPr id="133" name="Shape 133"/>
          <p:cNvCxnSpPr/>
          <p:nvPr/>
        </p:nvCxnSpPr>
        <p:spPr>
          <a:xfrm flipH="1">
            <a:off x="5609725" y="1398175"/>
            <a:ext cx="675299" cy="393900"/>
          </a:xfrm>
          <a:prstGeom prst="straightConnector1">
            <a:avLst/>
          </a:prstGeom>
          <a:noFill/>
          <a:ln cap="flat" cmpd="sng" w="28575">
            <a:solidFill>
              <a:schemeClr val="lt1"/>
            </a:solidFill>
            <a:prstDash val="dash"/>
            <a:round/>
            <a:headEnd len="lg" w="lg" type="none"/>
            <a:tailEnd len="lg" w="lg" type="triangle"/>
          </a:ln>
        </p:spPr>
      </p:cxnSp>
      <p:sp>
        <p:nvSpPr>
          <p:cNvPr id="134" name="Shape 134"/>
          <p:cNvSpPr/>
          <p:nvPr/>
        </p:nvSpPr>
        <p:spPr>
          <a:xfrm>
            <a:off x="3343150" y="1745725"/>
            <a:ext cx="1732800" cy="1228500"/>
          </a:xfrm>
          <a:prstGeom prst="flowChartAlternateProcess">
            <a:avLst/>
          </a:prstGeom>
          <a:noFill/>
          <a:ln cap="flat" cmpd="sng" w="38100">
            <a:solidFill>
              <a:schemeClr val="lt1"/>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135" name="Shape 135"/>
          <p:cNvPicPr preferRelativeResize="0"/>
          <p:nvPr/>
        </p:nvPicPr>
        <p:blipFill>
          <a:blip r:embed="rId3">
            <a:alphaModFix/>
          </a:blip>
          <a:stretch>
            <a:fillRect/>
          </a:stretch>
        </p:blipFill>
        <p:spPr>
          <a:xfrm flipH="1">
            <a:off x="6447325" y="2145050"/>
            <a:ext cx="699599" cy="699600"/>
          </a:xfrm>
          <a:prstGeom prst="rect">
            <a:avLst/>
          </a:prstGeom>
          <a:noFill/>
          <a:ln>
            <a:noFill/>
          </a:ln>
        </p:spPr>
      </p:pic>
      <p:pic>
        <p:nvPicPr>
          <p:cNvPr id="136" name="Shape 136"/>
          <p:cNvPicPr preferRelativeResize="0"/>
          <p:nvPr/>
        </p:nvPicPr>
        <p:blipFill>
          <a:blip r:embed="rId4">
            <a:alphaModFix/>
          </a:blip>
          <a:stretch>
            <a:fillRect/>
          </a:stretch>
        </p:blipFill>
        <p:spPr>
          <a:xfrm>
            <a:off x="7399450" y="2140779"/>
            <a:ext cx="699599" cy="708145"/>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pic>
        <p:nvPicPr>
          <p:cNvPr id="141" name="Shape 141"/>
          <p:cNvPicPr preferRelativeResize="0"/>
          <p:nvPr/>
        </p:nvPicPr>
        <p:blipFill>
          <a:blip r:embed="rId3">
            <a:alphaModFix/>
          </a:blip>
          <a:stretch>
            <a:fillRect/>
          </a:stretch>
        </p:blipFill>
        <p:spPr>
          <a:xfrm>
            <a:off x="164544" y="0"/>
            <a:ext cx="8814910" cy="5143500"/>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03B63"/>
        </a:solidFill>
      </p:bgPr>
    </p:bg>
    <p:spTree>
      <p:nvGrpSpPr>
        <p:cNvPr id="145" name="Shape 145"/>
        <p:cNvGrpSpPr/>
        <p:nvPr/>
      </p:nvGrpSpPr>
      <p:grpSpPr>
        <a:xfrm>
          <a:off x="0" y="0"/>
          <a:ext cx="0" cy="0"/>
          <a:chOff x="0" y="0"/>
          <a:chExt cx="0" cy="0"/>
        </a:xfrm>
      </p:grpSpPr>
      <p:sp>
        <p:nvSpPr>
          <p:cNvPr id="146" name="Shape 146"/>
          <p:cNvSpPr txBox="1"/>
          <p:nvPr/>
        </p:nvSpPr>
        <p:spPr>
          <a:xfrm>
            <a:off x="681600" y="1524900"/>
            <a:ext cx="7780800" cy="2093699"/>
          </a:xfrm>
          <a:prstGeom prst="rect">
            <a:avLst/>
          </a:prstGeom>
          <a:noFill/>
          <a:ln>
            <a:noFill/>
          </a:ln>
        </p:spPr>
        <p:txBody>
          <a:bodyPr anchorCtr="0" anchor="t" bIns="91425" lIns="91425" rIns="91425" tIns="91425">
            <a:noAutofit/>
          </a:bodyPr>
          <a:lstStyle/>
          <a:p>
            <a:pPr lvl="0" rtl="0" algn="ctr">
              <a:spcBef>
                <a:spcPts val="0"/>
              </a:spcBef>
              <a:buNone/>
            </a:pPr>
            <a:r>
              <a:rPr lang="en" sz="6000">
                <a:solidFill>
                  <a:srgbClr val="FFFFFF"/>
                </a:solidFill>
                <a:latin typeface="Raleway"/>
                <a:ea typeface="Raleway"/>
                <a:cs typeface="Raleway"/>
                <a:sym typeface="Raleway"/>
              </a:rPr>
              <a:t>How much does it all cost?</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03B63"/>
        </a:solidFill>
      </p:bgPr>
    </p:bg>
    <p:spTree>
      <p:nvGrpSpPr>
        <p:cNvPr id="150" name="Shape 150"/>
        <p:cNvGrpSpPr/>
        <p:nvPr/>
      </p:nvGrpSpPr>
      <p:grpSpPr>
        <a:xfrm>
          <a:off x="0" y="0"/>
          <a:ext cx="0" cy="0"/>
          <a:chOff x="0" y="0"/>
          <a:chExt cx="0" cy="0"/>
        </a:xfrm>
      </p:grpSpPr>
      <p:sp>
        <p:nvSpPr>
          <p:cNvPr id="151" name="Shape 151"/>
          <p:cNvSpPr txBox="1"/>
          <p:nvPr>
            <p:ph type="title"/>
          </p:nvPr>
        </p:nvSpPr>
        <p:spPr>
          <a:xfrm>
            <a:off x="459275" y="681100"/>
            <a:ext cx="8520599" cy="572699"/>
          </a:xfrm>
          <a:prstGeom prst="rect">
            <a:avLst/>
          </a:prstGeom>
        </p:spPr>
        <p:txBody>
          <a:bodyPr anchorCtr="0" anchor="t" bIns="91425" lIns="91425" rIns="91425" tIns="91425">
            <a:noAutofit/>
          </a:bodyPr>
          <a:lstStyle/>
          <a:p>
            <a:pPr>
              <a:spcBef>
                <a:spcPts val="0"/>
              </a:spcBef>
              <a:buNone/>
            </a:pPr>
            <a:r>
              <a:rPr lang="en">
                <a:solidFill>
                  <a:schemeClr val="lt1"/>
                </a:solidFill>
                <a:latin typeface="Raleway"/>
                <a:ea typeface="Raleway"/>
                <a:cs typeface="Raleway"/>
                <a:sym typeface="Raleway"/>
              </a:rPr>
              <a:t>Costs</a:t>
            </a:r>
          </a:p>
        </p:txBody>
      </p:sp>
      <p:sp>
        <p:nvSpPr>
          <p:cNvPr id="152" name="Shape 152"/>
          <p:cNvSpPr txBox="1"/>
          <p:nvPr/>
        </p:nvSpPr>
        <p:spPr>
          <a:xfrm>
            <a:off x="6305575" y="3655800"/>
            <a:ext cx="1182900" cy="680099"/>
          </a:xfrm>
          <a:prstGeom prst="rect">
            <a:avLst/>
          </a:prstGeom>
          <a:noFill/>
          <a:ln>
            <a:noFill/>
          </a:ln>
        </p:spPr>
        <p:txBody>
          <a:bodyPr anchorCtr="0" anchor="t" bIns="91425" lIns="91425" rIns="91425" tIns="91425">
            <a:noAutofit/>
          </a:bodyPr>
          <a:lstStyle/>
          <a:p>
            <a:pPr rtl="0">
              <a:spcBef>
                <a:spcPts val="0"/>
              </a:spcBef>
              <a:buNone/>
            </a:pPr>
            <a:r>
              <a:rPr lang="en" sz="3000">
                <a:solidFill>
                  <a:srgbClr val="FFFFFF"/>
                </a:solidFill>
                <a:latin typeface="Quicksand"/>
                <a:ea typeface="Quicksand"/>
                <a:cs typeface="Quicksand"/>
                <a:sym typeface="Quicksand"/>
              </a:rPr>
              <a:t>Total</a:t>
            </a:r>
          </a:p>
          <a:p>
            <a:pPr>
              <a:spcBef>
                <a:spcPts val="0"/>
              </a:spcBef>
              <a:buNone/>
            </a:pPr>
            <a:r>
              <a:rPr lang="en" sz="3000">
                <a:solidFill>
                  <a:srgbClr val="FFFFFF"/>
                </a:solidFill>
                <a:latin typeface="Quicksand"/>
                <a:ea typeface="Quicksand"/>
                <a:cs typeface="Quicksand"/>
                <a:sym typeface="Quicksand"/>
              </a:rPr>
              <a:t>$495</a:t>
            </a:r>
          </a:p>
        </p:txBody>
      </p:sp>
      <p:sp>
        <p:nvSpPr>
          <p:cNvPr id="153" name="Shape 153"/>
          <p:cNvSpPr/>
          <p:nvPr/>
        </p:nvSpPr>
        <p:spPr>
          <a:xfrm>
            <a:off x="2790350" y="2663850"/>
            <a:ext cx="3146700" cy="1898699"/>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rtl="0" algn="ctr">
              <a:lnSpc>
                <a:spcPct val="115000"/>
              </a:lnSpc>
              <a:spcBef>
                <a:spcPts val="0"/>
              </a:spcBef>
              <a:spcAft>
                <a:spcPts val="1600"/>
              </a:spcAft>
              <a:buNone/>
            </a:pPr>
            <a:r>
              <a:rPr b="1" lang="en" sz="1800">
                <a:latin typeface="Quicksand"/>
                <a:ea typeface="Quicksand"/>
                <a:cs typeface="Quicksand"/>
                <a:sym typeface="Quicksand"/>
              </a:rPr>
              <a:t>FlashAir Card</a:t>
            </a:r>
          </a:p>
          <a:p>
            <a:pPr lvl="0" rtl="0" algn="ctr">
              <a:lnSpc>
                <a:spcPct val="115000"/>
              </a:lnSpc>
              <a:spcBef>
                <a:spcPts val="0"/>
              </a:spcBef>
              <a:spcAft>
                <a:spcPts val="1600"/>
              </a:spcAft>
              <a:buNone/>
            </a:pPr>
            <a:r>
              <a:rPr lang="en" sz="1800">
                <a:latin typeface="Quicksand"/>
                <a:ea typeface="Quicksand"/>
                <a:cs typeface="Quicksand"/>
                <a:sym typeface="Quicksand"/>
              </a:rPr>
              <a:t> $20 x 17 =  $340</a:t>
            </a:r>
          </a:p>
        </p:txBody>
      </p:sp>
      <p:sp>
        <p:nvSpPr>
          <p:cNvPr id="154" name="Shape 154"/>
          <p:cNvSpPr/>
          <p:nvPr/>
        </p:nvSpPr>
        <p:spPr>
          <a:xfrm>
            <a:off x="2790350" y="1983750"/>
            <a:ext cx="3146700" cy="680099"/>
          </a:xfrm>
          <a:prstGeom prst="rect">
            <a:avLst/>
          </a:prstGeom>
          <a:solidFill>
            <a:srgbClr val="005F94"/>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l">
              <a:lnSpc>
                <a:spcPct val="115000"/>
              </a:lnSpc>
              <a:spcBef>
                <a:spcPts val="1000"/>
              </a:spcBef>
              <a:spcAft>
                <a:spcPts val="1600"/>
              </a:spcAft>
              <a:buNone/>
            </a:pPr>
            <a:r>
              <a:rPr lang="en" sz="1800">
                <a:solidFill>
                  <a:schemeClr val="lt1"/>
                </a:solidFill>
                <a:latin typeface="Quicksand"/>
                <a:ea typeface="Quicksand"/>
                <a:cs typeface="Quicksand"/>
                <a:sym typeface="Quicksand"/>
              </a:rPr>
              <a:t>4G Hotspot $35 x 1 = $35</a:t>
            </a:r>
          </a:p>
        </p:txBody>
      </p:sp>
      <p:sp>
        <p:nvSpPr>
          <p:cNvPr id="155" name="Shape 155"/>
          <p:cNvSpPr/>
          <p:nvPr/>
        </p:nvSpPr>
        <p:spPr>
          <a:xfrm>
            <a:off x="2790350" y="681100"/>
            <a:ext cx="3146700" cy="1302599"/>
          </a:xfrm>
          <a:prstGeom prst="rect">
            <a:avLst/>
          </a:prstGeom>
          <a:solidFill>
            <a:srgbClr val="E5E5E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rtl="0">
              <a:lnSpc>
                <a:spcPct val="115000"/>
              </a:lnSpc>
              <a:spcBef>
                <a:spcPts val="0"/>
              </a:spcBef>
              <a:spcAft>
                <a:spcPts val="1600"/>
              </a:spcAft>
              <a:buNone/>
            </a:pPr>
            <a:r>
              <a:t/>
            </a:r>
            <a:endParaRPr sz="1800">
              <a:solidFill>
                <a:schemeClr val="lt1"/>
              </a:solidFill>
              <a:latin typeface="Quicksand"/>
              <a:ea typeface="Quicksand"/>
              <a:cs typeface="Quicksand"/>
              <a:sym typeface="Quicksand"/>
            </a:endParaRPr>
          </a:p>
          <a:p>
            <a:pPr lvl="0" rtl="0" algn="ctr">
              <a:lnSpc>
                <a:spcPct val="115000"/>
              </a:lnSpc>
              <a:spcBef>
                <a:spcPts val="0"/>
              </a:spcBef>
              <a:spcAft>
                <a:spcPts val="1600"/>
              </a:spcAft>
              <a:buNone/>
            </a:pPr>
            <a:br>
              <a:rPr lang="en" sz="1800">
                <a:latin typeface="Quicksand"/>
                <a:ea typeface="Quicksand"/>
                <a:cs typeface="Quicksand"/>
                <a:sym typeface="Quicksand"/>
              </a:rPr>
            </a:br>
            <a:r>
              <a:rPr lang="en" sz="1800">
                <a:latin typeface="Quicksand"/>
                <a:ea typeface="Quicksand"/>
                <a:cs typeface="Quicksand"/>
                <a:sym typeface="Quicksand"/>
              </a:rPr>
              <a:t>T-Mobile Data Plan (5GB/mo) =$40/month x 3 Months = $120</a:t>
            </a:r>
          </a:p>
          <a:p>
            <a:pPr lvl="0" rtl="0" algn="ctr">
              <a:lnSpc>
                <a:spcPct val="115000"/>
              </a:lnSpc>
              <a:spcBef>
                <a:spcPts val="0"/>
              </a:spcBef>
              <a:spcAft>
                <a:spcPts val="1600"/>
              </a:spcAft>
              <a:buNone/>
            </a:pPr>
            <a:r>
              <a:t/>
            </a:r>
            <a:endParaRPr sz="1800">
              <a:solidFill>
                <a:schemeClr val="lt1"/>
              </a:solidFill>
              <a:latin typeface="Quicksand"/>
              <a:ea typeface="Quicksand"/>
              <a:cs typeface="Quicksand"/>
              <a:sym typeface="Quicksand"/>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03B63"/>
        </a:solidFill>
      </p:bgPr>
    </p:bg>
    <p:spTree>
      <p:nvGrpSpPr>
        <p:cNvPr id="159" name="Shape 159"/>
        <p:cNvGrpSpPr/>
        <p:nvPr/>
      </p:nvGrpSpPr>
      <p:grpSpPr>
        <a:xfrm>
          <a:off x="0" y="0"/>
          <a:ext cx="0" cy="0"/>
          <a:chOff x="0" y="0"/>
          <a:chExt cx="0" cy="0"/>
        </a:xfrm>
      </p:grpSpPr>
      <p:sp>
        <p:nvSpPr>
          <p:cNvPr id="160" name="Shape 160"/>
          <p:cNvSpPr txBox="1"/>
          <p:nvPr/>
        </p:nvSpPr>
        <p:spPr>
          <a:xfrm>
            <a:off x="681600" y="1524900"/>
            <a:ext cx="7780800" cy="2093699"/>
          </a:xfrm>
          <a:prstGeom prst="rect">
            <a:avLst/>
          </a:prstGeom>
          <a:noFill/>
          <a:ln>
            <a:noFill/>
          </a:ln>
        </p:spPr>
        <p:txBody>
          <a:bodyPr anchorCtr="0" anchor="t" bIns="91425" lIns="91425" rIns="91425" tIns="91425">
            <a:noAutofit/>
          </a:bodyPr>
          <a:lstStyle/>
          <a:p>
            <a:pPr lvl="0" rtl="0" algn="ctr">
              <a:spcBef>
                <a:spcPts val="0"/>
              </a:spcBef>
              <a:buNone/>
            </a:pPr>
            <a:r>
              <a:rPr lang="en" sz="6000">
                <a:solidFill>
                  <a:srgbClr val="FFFFFF"/>
                </a:solidFill>
                <a:latin typeface="Raleway"/>
                <a:ea typeface="Raleway"/>
                <a:cs typeface="Raleway"/>
                <a:sym typeface="Raleway"/>
              </a:rPr>
              <a:t>How do we make it all happen?</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pic>
        <p:nvPicPr>
          <p:cNvPr id="165" name="Shape 165"/>
          <p:cNvPicPr preferRelativeResize="0"/>
          <p:nvPr/>
        </p:nvPicPr>
        <p:blipFill>
          <a:blip r:embed="rId3">
            <a:alphaModFix amt="61000"/>
          </a:blip>
          <a:stretch>
            <a:fillRect/>
          </a:stretch>
        </p:blipFill>
        <p:spPr>
          <a:xfrm>
            <a:off x="0" y="105276"/>
            <a:ext cx="9144001" cy="4932947"/>
          </a:xfrm>
          <a:prstGeom prst="rect">
            <a:avLst/>
          </a:prstGeom>
          <a:noFill/>
          <a:ln>
            <a:noFill/>
          </a:ln>
        </p:spPr>
      </p:pic>
      <p:sp>
        <p:nvSpPr>
          <p:cNvPr id="166" name="Shape 166"/>
          <p:cNvSpPr txBox="1"/>
          <p:nvPr>
            <p:ph type="title"/>
          </p:nvPr>
        </p:nvSpPr>
        <p:spPr>
          <a:xfrm>
            <a:off x="311700" y="728425"/>
            <a:ext cx="8520599" cy="572699"/>
          </a:xfrm>
          <a:prstGeom prst="rect">
            <a:avLst/>
          </a:prstGeom>
        </p:spPr>
        <p:txBody>
          <a:bodyPr anchorCtr="0" anchor="t" bIns="91425" lIns="91425" rIns="91425" tIns="91425">
            <a:noAutofit/>
          </a:bodyPr>
          <a:lstStyle/>
          <a:p>
            <a:pPr>
              <a:spcBef>
                <a:spcPts val="0"/>
              </a:spcBef>
              <a:buNone/>
            </a:pPr>
            <a:r>
              <a:rPr lang="en">
                <a:solidFill>
                  <a:srgbClr val="103B63"/>
                </a:solidFill>
                <a:latin typeface="Raleway"/>
                <a:ea typeface="Raleway"/>
                <a:cs typeface="Raleway"/>
                <a:sym typeface="Raleway"/>
              </a:rPr>
              <a:t>IMPLEMENTATION ROADMAP</a:t>
            </a:r>
          </a:p>
        </p:txBody>
      </p:sp>
      <p:sp>
        <p:nvSpPr>
          <p:cNvPr id="167" name="Shape 167"/>
          <p:cNvSpPr txBox="1"/>
          <p:nvPr>
            <p:ph idx="1" type="body"/>
          </p:nvPr>
        </p:nvSpPr>
        <p:spPr>
          <a:xfrm>
            <a:off x="311700" y="1492525"/>
            <a:ext cx="8520599" cy="3416400"/>
          </a:xfrm>
          <a:prstGeom prst="rect">
            <a:avLst/>
          </a:prstGeom>
        </p:spPr>
        <p:txBody>
          <a:bodyPr anchorCtr="0" anchor="t" bIns="91425" lIns="91425" rIns="91425" tIns="91425">
            <a:noAutofit/>
          </a:bodyPr>
          <a:lstStyle/>
          <a:p>
            <a:pPr indent="-228600" lvl="0" marL="457200" rtl="0">
              <a:spcBef>
                <a:spcPts val="0"/>
              </a:spcBef>
              <a:buClr>
                <a:srgbClr val="103B63"/>
              </a:buClr>
              <a:buFont typeface="Quicksand"/>
              <a:buAutoNum type="arabicPeriod"/>
            </a:pPr>
            <a:r>
              <a:rPr b="1" lang="en">
                <a:solidFill>
                  <a:srgbClr val="103B63"/>
                </a:solidFill>
                <a:latin typeface="Quicksand"/>
                <a:ea typeface="Quicksand"/>
                <a:cs typeface="Quicksand"/>
                <a:sym typeface="Quicksand"/>
              </a:rPr>
              <a:t>Implement Dispatch Portal</a:t>
            </a:r>
          </a:p>
          <a:p>
            <a:pPr indent="-228600" lvl="0" marL="457200" rtl="0">
              <a:spcBef>
                <a:spcPts val="0"/>
              </a:spcBef>
              <a:buClr>
                <a:srgbClr val="103B63"/>
              </a:buClr>
              <a:buFont typeface="Quicksand"/>
              <a:buAutoNum type="arabicPeriod"/>
            </a:pPr>
            <a:r>
              <a:rPr b="1" lang="en">
                <a:solidFill>
                  <a:srgbClr val="103B63"/>
                </a:solidFill>
                <a:latin typeface="Quicksand"/>
                <a:ea typeface="Quicksand"/>
                <a:cs typeface="Quicksand"/>
                <a:sym typeface="Quicksand"/>
              </a:rPr>
              <a:t>Purchase WIFI Memory Cards &amp; Mobile Hotspot</a:t>
            </a:r>
          </a:p>
          <a:p>
            <a:pPr indent="-228600" lvl="0" marL="457200" rtl="0">
              <a:spcBef>
                <a:spcPts val="0"/>
              </a:spcBef>
              <a:buClr>
                <a:srgbClr val="103B63"/>
              </a:buClr>
              <a:buFont typeface="Quicksand"/>
              <a:buAutoNum type="arabicPeriod"/>
            </a:pPr>
            <a:r>
              <a:rPr b="1" lang="en">
                <a:solidFill>
                  <a:srgbClr val="103B63"/>
                </a:solidFill>
                <a:latin typeface="Quicksand"/>
                <a:ea typeface="Quicksand"/>
                <a:cs typeface="Quicksand"/>
                <a:sym typeface="Quicksand"/>
              </a:rPr>
              <a:t>Pair up interested investors with students directly</a:t>
            </a:r>
          </a:p>
          <a:p>
            <a:pPr indent="-228600" lvl="0" marL="457200" rtl="0">
              <a:spcBef>
                <a:spcPts val="0"/>
              </a:spcBef>
              <a:buClr>
                <a:srgbClr val="103B63"/>
              </a:buClr>
              <a:buFont typeface="Quicksand"/>
              <a:buAutoNum type="arabicPeriod"/>
            </a:pPr>
            <a:r>
              <a:rPr b="1" lang="en">
                <a:solidFill>
                  <a:srgbClr val="103B63"/>
                </a:solidFill>
                <a:latin typeface="Quicksand"/>
                <a:ea typeface="Quicksand"/>
                <a:cs typeface="Quicksand"/>
                <a:sym typeface="Quicksand"/>
              </a:rPr>
              <a:t>Schedule visit days</a:t>
            </a:r>
          </a:p>
          <a:p>
            <a:pPr indent="-228600" lvl="0" marL="457200" rtl="0">
              <a:spcBef>
                <a:spcPts val="0"/>
              </a:spcBef>
              <a:buClr>
                <a:srgbClr val="103B63"/>
              </a:buClr>
              <a:buFont typeface="Quicksand"/>
              <a:buAutoNum type="arabicPeriod"/>
            </a:pPr>
            <a:r>
              <a:rPr b="1" lang="en">
                <a:solidFill>
                  <a:srgbClr val="103B63"/>
                </a:solidFill>
                <a:latin typeface="Quicksand"/>
                <a:ea typeface="Quicksand"/>
                <a:cs typeface="Quicksand"/>
                <a:sym typeface="Quicksand"/>
              </a:rPr>
              <a:t>Introduce students &amp; train them on technology.</a:t>
            </a:r>
          </a:p>
          <a:p>
            <a:pPr indent="-228600" lvl="0" marL="457200" rtl="0">
              <a:spcBef>
                <a:spcPts val="0"/>
              </a:spcBef>
              <a:buClr>
                <a:srgbClr val="103B63"/>
              </a:buClr>
              <a:buFont typeface="Quicksand"/>
              <a:buAutoNum type="arabicPeriod"/>
            </a:pPr>
            <a:r>
              <a:rPr b="1" lang="en">
                <a:solidFill>
                  <a:srgbClr val="103B63"/>
                </a:solidFill>
                <a:latin typeface="Quicksand"/>
                <a:ea typeface="Quicksand"/>
                <a:cs typeface="Quicksand"/>
                <a:sym typeface="Quicksand"/>
              </a:rPr>
              <a:t>Implement collaborations and lessons built around our proposed pedagogy.</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03B63"/>
        </a:solidFill>
      </p:bgPr>
    </p:bg>
    <p:spTree>
      <p:nvGrpSpPr>
        <p:cNvPr id="171" name="Shape 171"/>
        <p:cNvGrpSpPr/>
        <p:nvPr/>
      </p:nvGrpSpPr>
      <p:grpSpPr>
        <a:xfrm>
          <a:off x="0" y="0"/>
          <a:ext cx="0" cy="0"/>
          <a:chOff x="0" y="0"/>
          <a:chExt cx="0" cy="0"/>
        </a:xfrm>
      </p:grpSpPr>
      <p:sp>
        <p:nvSpPr>
          <p:cNvPr id="172" name="Shape 172"/>
          <p:cNvSpPr txBox="1"/>
          <p:nvPr/>
        </p:nvSpPr>
        <p:spPr>
          <a:xfrm>
            <a:off x="2139450" y="524875"/>
            <a:ext cx="4865100" cy="555899"/>
          </a:xfrm>
          <a:prstGeom prst="rect">
            <a:avLst/>
          </a:prstGeom>
          <a:noFill/>
          <a:ln>
            <a:noFill/>
          </a:ln>
        </p:spPr>
        <p:txBody>
          <a:bodyPr anchorCtr="0" anchor="t" bIns="91425" lIns="91425" rIns="91425" tIns="91425">
            <a:noAutofit/>
          </a:bodyPr>
          <a:lstStyle/>
          <a:p>
            <a:pPr algn="ctr">
              <a:spcBef>
                <a:spcPts val="0"/>
              </a:spcBef>
              <a:buNone/>
            </a:pPr>
            <a:r>
              <a:rPr b="1" lang="en" sz="2400">
                <a:solidFill>
                  <a:srgbClr val="F3F3F3"/>
                </a:solidFill>
                <a:latin typeface="Raleway"/>
                <a:ea typeface="Raleway"/>
                <a:cs typeface="Raleway"/>
                <a:sym typeface="Raleway"/>
              </a:rPr>
              <a:t>Raspberry Pi,  Microcontrollers, and moving forward...</a:t>
            </a:r>
          </a:p>
        </p:txBody>
      </p:sp>
      <p:pic>
        <p:nvPicPr>
          <p:cNvPr id="173" name="Shape 173"/>
          <p:cNvPicPr preferRelativeResize="0"/>
          <p:nvPr/>
        </p:nvPicPr>
        <p:blipFill>
          <a:blip r:embed="rId3">
            <a:alphaModFix/>
          </a:blip>
          <a:stretch>
            <a:fillRect/>
          </a:stretch>
        </p:blipFill>
        <p:spPr>
          <a:xfrm>
            <a:off x="1622125" y="1598698"/>
            <a:ext cx="5899725" cy="3095624"/>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03B63"/>
        </a:solidFill>
      </p:bgPr>
    </p:bg>
    <p:spTree>
      <p:nvGrpSpPr>
        <p:cNvPr id="177" name="Shape 177"/>
        <p:cNvGrpSpPr/>
        <p:nvPr/>
      </p:nvGrpSpPr>
      <p:grpSpPr>
        <a:xfrm>
          <a:off x="0" y="0"/>
          <a:ext cx="0" cy="0"/>
          <a:chOff x="0" y="0"/>
          <a:chExt cx="0" cy="0"/>
        </a:xfrm>
      </p:grpSpPr>
      <p:sp>
        <p:nvSpPr>
          <p:cNvPr id="178" name="Shape 178"/>
          <p:cNvSpPr txBox="1"/>
          <p:nvPr>
            <p:ph idx="1" type="body"/>
          </p:nvPr>
        </p:nvSpPr>
        <p:spPr>
          <a:xfrm>
            <a:off x="311700" y="1727100"/>
            <a:ext cx="8520599" cy="3416400"/>
          </a:xfrm>
          <a:prstGeom prst="rect">
            <a:avLst/>
          </a:prstGeom>
        </p:spPr>
        <p:txBody>
          <a:bodyPr anchorCtr="0" anchor="t" bIns="91425" lIns="91425" rIns="91425" tIns="91425">
            <a:noAutofit/>
          </a:bodyPr>
          <a:lstStyle/>
          <a:p>
            <a:pPr rtl="0" algn="ctr">
              <a:spcBef>
                <a:spcPts val="0"/>
              </a:spcBef>
              <a:buNone/>
            </a:pPr>
            <a:r>
              <a:rPr lang="en" sz="3600">
                <a:solidFill>
                  <a:schemeClr val="lt1"/>
                </a:solidFill>
                <a:latin typeface="Quicksand"/>
                <a:ea typeface="Quicksand"/>
                <a:cs typeface="Quicksand"/>
                <a:sym typeface="Quicksand"/>
              </a:rPr>
              <a:t>Teach what you learn,</a:t>
            </a:r>
          </a:p>
          <a:p>
            <a:pPr lvl="0" rtl="0" algn="ctr">
              <a:spcBef>
                <a:spcPts val="0"/>
              </a:spcBef>
              <a:buNone/>
            </a:pPr>
            <a:r>
              <a:rPr lang="en" sz="3600">
                <a:solidFill>
                  <a:schemeClr val="lt1"/>
                </a:solidFill>
                <a:latin typeface="Quicksand"/>
                <a:ea typeface="Quicksand"/>
                <a:cs typeface="Quicksand"/>
                <a:sym typeface="Quicksand"/>
              </a:rPr>
              <a:t>Give what you receive.</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03B63"/>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311700" y="379350"/>
            <a:ext cx="8520599" cy="647100"/>
          </a:xfrm>
          <a:prstGeom prst="rect">
            <a:avLst/>
          </a:prstGeom>
        </p:spPr>
        <p:txBody>
          <a:bodyPr anchorCtr="0" anchor="t" bIns="91425" lIns="91425" rIns="91425" tIns="91425">
            <a:noAutofit/>
          </a:bodyPr>
          <a:lstStyle/>
          <a:p>
            <a:pPr lvl="0" algn="ctr">
              <a:lnSpc>
                <a:spcPct val="115000"/>
              </a:lnSpc>
              <a:spcBef>
                <a:spcPts val="0"/>
              </a:spcBef>
              <a:buClr>
                <a:schemeClr val="dk1"/>
              </a:buClr>
              <a:buSzPct val="30555"/>
              <a:buFont typeface="Arial"/>
              <a:buNone/>
            </a:pPr>
            <a:r>
              <a:rPr lang="en" sz="3600">
                <a:solidFill>
                  <a:schemeClr val="lt1"/>
                </a:solidFill>
                <a:latin typeface="Raleway"/>
                <a:ea typeface="Raleway"/>
                <a:cs typeface="Raleway"/>
                <a:sym typeface="Raleway"/>
              </a:rPr>
              <a:t>The Explorer Program Mission:</a:t>
            </a:r>
          </a:p>
        </p:txBody>
      </p:sp>
      <p:sp>
        <p:nvSpPr>
          <p:cNvPr id="59" name="Shape 59"/>
          <p:cNvSpPr txBox="1"/>
          <p:nvPr/>
        </p:nvSpPr>
        <p:spPr>
          <a:xfrm>
            <a:off x="334150" y="1169525"/>
            <a:ext cx="8520599" cy="3603900"/>
          </a:xfrm>
          <a:prstGeom prst="rect">
            <a:avLst/>
          </a:prstGeom>
          <a:noFill/>
          <a:ln>
            <a:noFill/>
          </a:ln>
        </p:spPr>
        <p:txBody>
          <a:bodyPr anchorCtr="0" anchor="t" bIns="91425" lIns="91425" rIns="91425" tIns="91425">
            <a:noAutofit/>
          </a:bodyPr>
          <a:lstStyle/>
          <a:p>
            <a:pPr rtl="0" algn="ctr">
              <a:spcBef>
                <a:spcPts val="0"/>
              </a:spcBef>
              <a:buNone/>
            </a:pPr>
            <a:r>
              <a:rPr b="1" lang="en" sz="2400">
                <a:solidFill>
                  <a:srgbClr val="FFFFFF"/>
                </a:solidFill>
                <a:latin typeface="Raleway"/>
                <a:ea typeface="Raleway"/>
                <a:cs typeface="Raleway"/>
                <a:sym typeface="Raleway"/>
              </a:rPr>
              <a:t>Explore</a:t>
            </a:r>
          </a:p>
          <a:p>
            <a:pPr rtl="0" algn="ctr">
              <a:spcBef>
                <a:spcPts val="0"/>
              </a:spcBef>
              <a:buNone/>
            </a:pPr>
            <a:r>
              <a:rPr lang="en" sz="2000">
                <a:solidFill>
                  <a:srgbClr val="FFFFFF"/>
                </a:solidFill>
                <a:latin typeface="Quicksand"/>
                <a:ea typeface="Quicksand"/>
                <a:cs typeface="Quicksand"/>
                <a:sym typeface="Quicksand"/>
              </a:rPr>
              <a:t>Provide students with the opportunity to unlock their creative abilities and express themselves like never before.</a:t>
            </a:r>
          </a:p>
          <a:p>
            <a:pPr rtl="0" algn="ctr">
              <a:spcBef>
                <a:spcPts val="0"/>
              </a:spcBef>
              <a:buNone/>
            </a:pPr>
            <a:r>
              <a:t/>
            </a:r>
            <a:endParaRPr sz="1800">
              <a:solidFill>
                <a:srgbClr val="FFFFFF"/>
              </a:solidFill>
            </a:endParaRPr>
          </a:p>
          <a:p>
            <a:pPr rtl="0" algn="ctr">
              <a:spcBef>
                <a:spcPts val="0"/>
              </a:spcBef>
              <a:buNone/>
            </a:pPr>
            <a:r>
              <a:rPr b="1" lang="en" sz="2400">
                <a:solidFill>
                  <a:srgbClr val="FFFFFF"/>
                </a:solidFill>
                <a:latin typeface="Raleway"/>
                <a:ea typeface="Raleway"/>
                <a:cs typeface="Raleway"/>
                <a:sym typeface="Raleway"/>
              </a:rPr>
              <a:t>Inspire</a:t>
            </a:r>
          </a:p>
          <a:p>
            <a:pPr rtl="0" algn="ctr">
              <a:spcBef>
                <a:spcPts val="0"/>
              </a:spcBef>
              <a:buNone/>
            </a:pPr>
            <a:r>
              <a:rPr lang="en" sz="2000">
                <a:solidFill>
                  <a:srgbClr val="FFFFFF"/>
                </a:solidFill>
                <a:latin typeface="Quicksand"/>
                <a:ea typeface="Quicksand"/>
                <a:cs typeface="Quicksand"/>
                <a:sym typeface="Quicksand"/>
              </a:rPr>
              <a:t>Empower students to reflect on their work, inspiring change and progress in their own lives. </a:t>
            </a:r>
          </a:p>
          <a:p>
            <a:pPr rtl="0" algn="ctr">
              <a:spcBef>
                <a:spcPts val="0"/>
              </a:spcBef>
              <a:buNone/>
            </a:pPr>
            <a:r>
              <a:t/>
            </a:r>
            <a:endParaRPr sz="1800">
              <a:solidFill>
                <a:srgbClr val="FFFFFF"/>
              </a:solidFill>
            </a:endParaRPr>
          </a:p>
          <a:p>
            <a:pPr rtl="0" algn="ctr">
              <a:spcBef>
                <a:spcPts val="0"/>
              </a:spcBef>
              <a:buNone/>
            </a:pPr>
            <a:r>
              <a:rPr b="1" lang="en" sz="2400">
                <a:solidFill>
                  <a:srgbClr val="FFFFFF"/>
                </a:solidFill>
                <a:latin typeface="Raleway"/>
                <a:ea typeface="Raleway"/>
                <a:cs typeface="Raleway"/>
                <a:sym typeface="Raleway"/>
              </a:rPr>
              <a:t>Transform</a:t>
            </a:r>
          </a:p>
          <a:p>
            <a:pPr algn="ctr">
              <a:spcBef>
                <a:spcPts val="0"/>
              </a:spcBef>
              <a:buNone/>
            </a:pPr>
            <a:r>
              <a:rPr lang="en" sz="2000">
                <a:solidFill>
                  <a:srgbClr val="FFFFFF"/>
                </a:solidFill>
                <a:latin typeface="Quicksand"/>
                <a:ea typeface="Quicksand"/>
                <a:cs typeface="Quicksand"/>
                <a:sym typeface="Quicksand"/>
              </a:rPr>
              <a:t>Transform students’ lives through basic life lessons to ensure success throughout high school and post high school.</a:t>
            </a:r>
            <a:r>
              <a:rPr lang="en" sz="1800">
                <a:solidFill>
                  <a:srgbClr val="FFFFFF"/>
                </a:solidFill>
                <a:latin typeface="Quicksand"/>
                <a:ea typeface="Quicksand"/>
                <a:cs typeface="Quicksand"/>
                <a:sym typeface="Quicksand"/>
              </a:rPr>
              <a:t> </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82" name="Shape 182"/>
        <p:cNvGrpSpPr/>
        <p:nvPr/>
      </p:nvGrpSpPr>
      <p:grpSpPr>
        <a:xfrm>
          <a:off x="0" y="0"/>
          <a:ext cx="0" cy="0"/>
          <a:chOff x="0" y="0"/>
          <a:chExt cx="0" cy="0"/>
        </a:xfrm>
      </p:grpSpPr>
      <p:sp>
        <p:nvSpPr>
          <p:cNvPr id="183" name="Shape 183"/>
          <p:cNvSpPr txBox="1"/>
          <p:nvPr>
            <p:ph idx="1" type="body"/>
          </p:nvPr>
        </p:nvSpPr>
        <p:spPr>
          <a:xfrm>
            <a:off x="428700" y="536925"/>
            <a:ext cx="8520599" cy="896700"/>
          </a:xfrm>
          <a:prstGeom prst="rect">
            <a:avLst/>
          </a:prstGeom>
        </p:spPr>
        <p:txBody>
          <a:bodyPr anchorCtr="0" anchor="t" bIns="91425" lIns="91425" rIns="91425" tIns="91425">
            <a:noAutofit/>
          </a:bodyPr>
          <a:lstStyle/>
          <a:p>
            <a:pPr lvl="0" rtl="0" algn="ctr">
              <a:spcBef>
                <a:spcPts val="0"/>
              </a:spcBef>
              <a:buNone/>
            </a:pPr>
            <a:r>
              <a:rPr lang="en" sz="4800">
                <a:solidFill>
                  <a:srgbClr val="000000"/>
                </a:solidFill>
                <a:latin typeface="Quicksand"/>
                <a:ea typeface="Quicksand"/>
                <a:cs typeface="Quicksand"/>
                <a:sym typeface="Quicksand"/>
              </a:rPr>
              <a:t>Thank you!</a:t>
            </a:r>
          </a:p>
        </p:txBody>
      </p:sp>
      <p:sp>
        <p:nvSpPr>
          <p:cNvPr id="184" name="Shape 184"/>
          <p:cNvSpPr txBox="1"/>
          <p:nvPr/>
        </p:nvSpPr>
        <p:spPr>
          <a:xfrm>
            <a:off x="2380050" y="1917675"/>
            <a:ext cx="4383900" cy="436200"/>
          </a:xfrm>
          <a:prstGeom prst="rect">
            <a:avLst/>
          </a:prstGeom>
          <a:noFill/>
          <a:ln>
            <a:noFill/>
          </a:ln>
        </p:spPr>
        <p:txBody>
          <a:bodyPr anchorCtr="0" anchor="t" bIns="91425" lIns="91425" rIns="91425" tIns="91425">
            <a:noAutofit/>
          </a:bodyPr>
          <a:lstStyle/>
          <a:p>
            <a:pPr lvl="0" rtl="0" algn="ctr">
              <a:spcBef>
                <a:spcPts val="0"/>
              </a:spcBef>
              <a:buNone/>
            </a:pPr>
            <a:r>
              <a:rPr b="1" lang="en" sz="2400">
                <a:latin typeface="Raleway"/>
                <a:ea typeface="Raleway"/>
                <a:cs typeface="Raleway"/>
                <a:sym typeface="Raleway"/>
              </a:rPr>
              <a:t>TEAM DISPATCH </a:t>
            </a:r>
          </a:p>
        </p:txBody>
      </p:sp>
      <p:sp>
        <p:nvSpPr>
          <p:cNvPr id="185" name="Shape 185"/>
          <p:cNvSpPr txBox="1"/>
          <p:nvPr/>
        </p:nvSpPr>
        <p:spPr>
          <a:xfrm>
            <a:off x="194700" y="2408400"/>
            <a:ext cx="8754600" cy="896700"/>
          </a:xfrm>
          <a:prstGeom prst="rect">
            <a:avLst/>
          </a:prstGeom>
          <a:noFill/>
          <a:ln>
            <a:noFill/>
          </a:ln>
        </p:spPr>
        <p:txBody>
          <a:bodyPr anchorCtr="0" anchor="t" bIns="91425" lIns="91425" rIns="91425" tIns="91425">
            <a:noAutofit/>
          </a:bodyPr>
          <a:lstStyle/>
          <a:p>
            <a:pPr lvl="0" rtl="0" algn="ctr">
              <a:spcBef>
                <a:spcPts val="0"/>
              </a:spcBef>
              <a:buNone/>
            </a:pPr>
            <a:r>
              <a:rPr b="1" lang="en" sz="1800">
                <a:latin typeface="Quicksand"/>
                <a:ea typeface="Quicksand"/>
                <a:cs typeface="Quicksand"/>
                <a:sym typeface="Quicksand"/>
              </a:rPr>
              <a:t>JOHN EHLINGER • ANNIE DARMOFAL</a:t>
            </a:r>
          </a:p>
          <a:p>
            <a:pPr lvl="0" rtl="0" algn="ctr">
              <a:spcBef>
                <a:spcPts val="0"/>
              </a:spcBef>
              <a:buNone/>
            </a:pPr>
            <a:r>
              <a:rPr b="1" lang="en" sz="1800">
                <a:latin typeface="Quicksand"/>
                <a:ea typeface="Quicksand"/>
                <a:cs typeface="Quicksand"/>
                <a:sym typeface="Quicksand"/>
              </a:rPr>
              <a:t>STEPHANIE CASTILLO • HUGH SATO</a:t>
            </a:r>
          </a:p>
        </p:txBody>
      </p:sp>
      <p:pic>
        <p:nvPicPr>
          <p:cNvPr id="186" name="Shape 186"/>
          <p:cNvPicPr preferRelativeResize="0"/>
          <p:nvPr/>
        </p:nvPicPr>
        <p:blipFill rotWithShape="1">
          <a:blip r:embed="rId3">
            <a:alphaModFix/>
          </a:blip>
          <a:srcRect b="29517" l="22275" r="22313" t="28176"/>
          <a:stretch/>
        </p:blipFill>
        <p:spPr>
          <a:xfrm>
            <a:off x="2852225" y="3882599"/>
            <a:ext cx="1545574" cy="828099"/>
          </a:xfrm>
          <a:prstGeom prst="rect">
            <a:avLst/>
          </a:prstGeom>
          <a:noFill/>
          <a:ln>
            <a:noFill/>
          </a:ln>
        </p:spPr>
      </p:pic>
      <p:pic>
        <p:nvPicPr>
          <p:cNvPr id="187" name="Shape 187"/>
          <p:cNvPicPr preferRelativeResize="0"/>
          <p:nvPr/>
        </p:nvPicPr>
        <p:blipFill>
          <a:blip r:embed="rId4">
            <a:alphaModFix/>
          </a:blip>
          <a:stretch>
            <a:fillRect/>
          </a:stretch>
        </p:blipFill>
        <p:spPr>
          <a:xfrm>
            <a:off x="5454650" y="3789150"/>
            <a:ext cx="1071100" cy="1015000"/>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03B63"/>
        </a:solidFill>
      </p:bgPr>
    </p:bg>
    <p:spTree>
      <p:nvGrpSpPr>
        <p:cNvPr id="63" name="Shape 63"/>
        <p:cNvGrpSpPr/>
        <p:nvPr/>
      </p:nvGrpSpPr>
      <p:grpSpPr>
        <a:xfrm>
          <a:off x="0" y="0"/>
          <a:ext cx="0" cy="0"/>
          <a:chOff x="0" y="0"/>
          <a:chExt cx="0" cy="0"/>
        </a:xfrm>
      </p:grpSpPr>
      <p:sp>
        <p:nvSpPr>
          <p:cNvPr id="64" name="Shape 64"/>
          <p:cNvSpPr txBox="1"/>
          <p:nvPr>
            <p:ph type="title"/>
          </p:nvPr>
        </p:nvSpPr>
        <p:spPr>
          <a:xfrm>
            <a:off x="311700" y="2610975"/>
            <a:ext cx="8520599" cy="1374899"/>
          </a:xfrm>
          <a:prstGeom prst="rect">
            <a:avLst/>
          </a:prstGeom>
        </p:spPr>
        <p:txBody>
          <a:bodyPr anchorCtr="0" anchor="t" bIns="91425" lIns="91425" rIns="91425" tIns="91425">
            <a:noAutofit/>
          </a:bodyPr>
          <a:lstStyle/>
          <a:p>
            <a:pPr lvl="0" rtl="0" algn="ctr">
              <a:lnSpc>
                <a:spcPct val="115000"/>
              </a:lnSpc>
              <a:spcBef>
                <a:spcPts val="0"/>
              </a:spcBef>
              <a:buClr>
                <a:schemeClr val="dk1"/>
              </a:buClr>
              <a:buSzPct val="30555"/>
              <a:buFont typeface="Arial"/>
              <a:buNone/>
            </a:pPr>
            <a:r>
              <a:rPr lang="en" sz="3600">
                <a:solidFill>
                  <a:schemeClr val="lt1"/>
                </a:solidFill>
                <a:latin typeface="Quicksand"/>
                <a:ea typeface="Quicksand"/>
                <a:cs typeface="Quicksand"/>
                <a:sym typeface="Quicksand"/>
              </a:rPr>
              <a:t>How do we engage the Explorers through the use of technology? </a:t>
            </a:r>
          </a:p>
        </p:txBody>
      </p:sp>
      <p:sp>
        <p:nvSpPr>
          <p:cNvPr id="65" name="Shape 65"/>
          <p:cNvSpPr txBox="1"/>
          <p:nvPr/>
        </p:nvSpPr>
        <p:spPr>
          <a:xfrm>
            <a:off x="836700" y="1062125"/>
            <a:ext cx="7470600" cy="1265100"/>
          </a:xfrm>
          <a:prstGeom prst="rect">
            <a:avLst/>
          </a:prstGeom>
          <a:noFill/>
          <a:ln>
            <a:noFill/>
          </a:ln>
        </p:spPr>
        <p:txBody>
          <a:bodyPr anchorCtr="0" anchor="t" bIns="91425" lIns="91425" rIns="91425" tIns="91425">
            <a:noAutofit/>
          </a:bodyPr>
          <a:lstStyle/>
          <a:p>
            <a:pPr algn="ctr">
              <a:spcBef>
                <a:spcPts val="0"/>
              </a:spcBef>
              <a:buNone/>
            </a:pPr>
            <a:r>
              <a:rPr lang="en" sz="6000">
                <a:solidFill>
                  <a:srgbClr val="FFFFFF"/>
                </a:solidFill>
                <a:latin typeface="Raleway"/>
                <a:ea typeface="Raleway"/>
                <a:cs typeface="Raleway"/>
                <a:sym typeface="Raleway"/>
              </a:rPr>
              <a:t>The Big Question:</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03B63"/>
        </a:solidFill>
      </p:bgPr>
    </p:bg>
    <p:spTree>
      <p:nvGrpSpPr>
        <p:cNvPr id="69" name="Shape 69"/>
        <p:cNvGrpSpPr/>
        <p:nvPr/>
      </p:nvGrpSpPr>
      <p:grpSpPr>
        <a:xfrm>
          <a:off x="0" y="0"/>
          <a:ext cx="0" cy="0"/>
          <a:chOff x="0" y="0"/>
          <a:chExt cx="0" cy="0"/>
        </a:xfrm>
      </p:grpSpPr>
      <p:sp>
        <p:nvSpPr>
          <p:cNvPr id="70" name="Shape 70"/>
          <p:cNvSpPr txBox="1"/>
          <p:nvPr/>
        </p:nvSpPr>
        <p:spPr>
          <a:xfrm>
            <a:off x="681600" y="2148100"/>
            <a:ext cx="7780800" cy="1014299"/>
          </a:xfrm>
          <a:prstGeom prst="rect">
            <a:avLst/>
          </a:prstGeom>
          <a:noFill/>
          <a:ln>
            <a:noFill/>
          </a:ln>
        </p:spPr>
        <p:txBody>
          <a:bodyPr anchorCtr="0" anchor="t" bIns="91425" lIns="91425" rIns="91425" tIns="91425">
            <a:noAutofit/>
          </a:bodyPr>
          <a:lstStyle/>
          <a:p>
            <a:pPr algn="ctr">
              <a:spcBef>
                <a:spcPts val="0"/>
              </a:spcBef>
              <a:buNone/>
            </a:pPr>
            <a:r>
              <a:rPr lang="en" sz="6000">
                <a:solidFill>
                  <a:srgbClr val="FFFFFF"/>
                </a:solidFill>
                <a:latin typeface="Raleway"/>
                <a:ea typeface="Raleway"/>
                <a:cs typeface="Raleway"/>
                <a:sym typeface="Raleway"/>
              </a:rPr>
              <a:t>Our solution:</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74" name="Shape 74"/>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164544" y="0"/>
            <a:ext cx="8814910" cy="5143500"/>
          </a:xfrm>
          <a:prstGeom prst="rect">
            <a:avLst/>
          </a:prstGeom>
          <a:noFill/>
          <a:ln>
            <a:noFill/>
          </a:ln>
        </p:spPr>
      </p:pic>
      <p:pic>
        <p:nvPicPr>
          <p:cNvPr id="76" name="Shape 76"/>
          <p:cNvPicPr preferRelativeResize="0"/>
          <p:nvPr/>
        </p:nvPicPr>
        <p:blipFill>
          <a:blip r:embed="rId4">
            <a:alphaModFix/>
          </a:blip>
          <a:stretch>
            <a:fillRect/>
          </a:stretch>
        </p:blipFill>
        <p:spPr>
          <a:xfrm>
            <a:off x="5788549" y="957824"/>
            <a:ext cx="2524175" cy="3227849"/>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03B63"/>
        </a:solidFill>
      </p:bgPr>
    </p:bg>
    <p:spTree>
      <p:nvGrpSpPr>
        <p:cNvPr id="80" name="Shape 80"/>
        <p:cNvGrpSpPr/>
        <p:nvPr/>
      </p:nvGrpSpPr>
      <p:grpSpPr>
        <a:xfrm>
          <a:off x="0" y="0"/>
          <a:ext cx="0" cy="0"/>
          <a:chOff x="0" y="0"/>
          <a:chExt cx="0" cy="0"/>
        </a:xfrm>
      </p:grpSpPr>
      <p:sp>
        <p:nvSpPr>
          <p:cNvPr id="81" name="Shape 81"/>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solidFill>
                  <a:schemeClr val="lt1"/>
                </a:solidFill>
                <a:latin typeface="Raleway"/>
                <a:ea typeface="Raleway"/>
                <a:cs typeface="Raleway"/>
                <a:sym typeface="Raleway"/>
              </a:rPr>
              <a:t>New tools: Mobile Hotspot</a:t>
            </a:r>
          </a:p>
        </p:txBody>
      </p:sp>
      <p:sp>
        <p:nvSpPr>
          <p:cNvPr id="82" name="Shape 82"/>
          <p:cNvSpPr txBox="1"/>
          <p:nvPr>
            <p:ph idx="1" type="body"/>
          </p:nvPr>
        </p:nvSpPr>
        <p:spPr>
          <a:xfrm>
            <a:off x="4643075" y="1141650"/>
            <a:ext cx="3835499" cy="2501100"/>
          </a:xfrm>
          <a:prstGeom prst="rect">
            <a:avLst/>
          </a:prstGeom>
        </p:spPr>
        <p:txBody>
          <a:bodyPr anchorCtr="0" anchor="t" bIns="91425" lIns="91425" rIns="91425" tIns="91425">
            <a:noAutofit/>
          </a:bodyPr>
          <a:lstStyle/>
          <a:p>
            <a:pPr rtl="0">
              <a:spcBef>
                <a:spcPts val="0"/>
              </a:spcBef>
              <a:buNone/>
            </a:pPr>
            <a:r>
              <a:rPr lang="en">
                <a:solidFill>
                  <a:schemeClr val="lt1"/>
                </a:solidFill>
                <a:latin typeface="Quicksand"/>
                <a:ea typeface="Quicksand"/>
                <a:cs typeface="Quicksand"/>
                <a:sym typeface="Quicksand"/>
              </a:rPr>
              <a:t>Students can alternate taking home the Hotspot so they can upload photos directly from home, so investors, mentors, program staff and other Explorers can stay in contact throughout the week.</a:t>
            </a:r>
          </a:p>
          <a:p>
            <a:pPr lvl="0" rtl="0">
              <a:spcBef>
                <a:spcPts val="0"/>
              </a:spcBef>
              <a:buNone/>
            </a:pPr>
            <a:r>
              <a:t/>
            </a:r>
            <a:endParaRPr>
              <a:solidFill>
                <a:schemeClr val="lt1"/>
              </a:solidFill>
              <a:latin typeface="Quicksand"/>
              <a:ea typeface="Quicksand"/>
              <a:cs typeface="Quicksand"/>
              <a:sym typeface="Quicksand"/>
            </a:endParaRPr>
          </a:p>
        </p:txBody>
      </p:sp>
      <p:pic>
        <p:nvPicPr>
          <p:cNvPr id="83" name="Shape 83"/>
          <p:cNvPicPr preferRelativeResize="0"/>
          <p:nvPr/>
        </p:nvPicPr>
        <p:blipFill>
          <a:blip r:embed="rId3">
            <a:alphaModFix/>
          </a:blip>
          <a:stretch>
            <a:fillRect/>
          </a:stretch>
        </p:blipFill>
        <p:spPr>
          <a:xfrm>
            <a:off x="607475" y="1221487"/>
            <a:ext cx="3256725" cy="3256725"/>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pic>
        <p:nvPicPr>
          <p:cNvPr id="88" name="Shape 88"/>
          <p:cNvPicPr preferRelativeResize="0"/>
          <p:nvPr/>
        </p:nvPicPr>
        <p:blipFill>
          <a:blip r:embed="rId3">
            <a:alphaModFix/>
          </a:blip>
          <a:stretch>
            <a:fillRect/>
          </a:stretch>
        </p:blipFill>
        <p:spPr>
          <a:xfrm>
            <a:off x="164544" y="0"/>
            <a:ext cx="8814910" cy="514350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92" name="Shape 92"/>
        <p:cNvGrpSpPr/>
        <p:nvPr/>
      </p:nvGrpSpPr>
      <p:grpSpPr>
        <a:xfrm>
          <a:off x="0" y="0"/>
          <a:ext cx="0" cy="0"/>
          <a:chOff x="0" y="0"/>
          <a:chExt cx="0" cy="0"/>
        </a:xfrm>
      </p:grpSpPr>
      <p:pic>
        <p:nvPicPr>
          <p:cNvPr id="93" name="Shape 93"/>
          <p:cNvPicPr preferRelativeResize="0"/>
          <p:nvPr/>
        </p:nvPicPr>
        <p:blipFill>
          <a:blip r:embed="rId3">
            <a:alphaModFix/>
          </a:blip>
          <a:stretch>
            <a:fillRect/>
          </a:stretch>
        </p:blipFill>
        <p:spPr>
          <a:xfrm>
            <a:off x="164544" y="0"/>
            <a:ext cx="8814910" cy="5143500"/>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03B63"/>
        </a:solidFill>
      </p:bgPr>
    </p:bg>
    <p:spTree>
      <p:nvGrpSpPr>
        <p:cNvPr id="97" name="Shape 97"/>
        <p:cNvGrpSpPr/>
        <p:nvPr/>
      </p:nvGrpSpPr>
      <p:grpSpPr>
        <a:xfrm>
          <a:off x="0" y="0"/>
          <a:ext cx="0" cy="0"/>
          <a:chOff x="0" y="0"/>
          <a:chExt cx="0" cy="0"/>
        </a:xfrm>
      </p:grpSpPr>
      <p:sp>
        <p:nvSpPr>
          <p:cNvPr id="98" name="Shape 98"/>
          <p:cNvSpPr txBox="1"/>
          <p:nvPr>
            <p:ph type="title"/>
          </p:nvPr>
        </p:nvSpPr>
        <p:spPr>
          <a:xfrm>
            <a:off x="311700" y="1650725"/>
            <a:ext cx="8520599" cy="2338500"/>
          </a:xfrm>
          <a:prstGeom prst="rect">
            <a:avLst/>
          </a:prstGeom>
        </p:spPr>
        <p:txBody>
          <a:bodyPr anchorCtr="0" anchor="t" bIns="91425" lIns="91425" rIns="91425" tIns="91425">
            <a:noAutofit/>
          </a:bodyPr>
          <a:lstStyle/>
          <a:p>
            <a:pPr lvl="0" rtl="0" algn="ctr">
              <a:lnSpc>
                <a:spcPct val="115000"/>
              </a:lnSpc>
              <a:spcBef>
                <a:spcPts val="0"/>
              </a:spcBef>
              <a:buNone/>
            </a:pPr>
            <a:r>
              <a:rPr lang="en" sz="3600">
                <a:solidFill>
                  <a:schemeClr val="lt1"/>
                </a:solidFill>
                <a:latin typeface="Raleway"/>
                <a:ea typeface="Raleway"/>
                <a:cs typeface="Raleway"/>
                <a:sym typeface="Raleway"/>
              </a:rPr>
              <a:t>How do we get program investors looped into this new communication process?</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